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atamaran" pitchFamily="2" charset="77"/>
      <p:regular r:id="rId51"/>
      <p:bold r:id="rId52"/>
    </p:embeddedFont>
    <p:embeddedFont>
      <p:font typeface="Fredoka One" panose="02000000000000000000" pitchFamily="2" charset="77"/>
      <p:regular r:id="rId53"/>
    </p:embeddedFont>
    <p:embeddedFont>
      <p:font typeface="Karantina" pitchFamily="2" charset="-79"/>
      <p:regular r:id="rId54"/>
      <p:bold r:id="rId55"/>
    </p:embeddedFont>
    <p:embeddedFont>
      <p:font typeface="Palanquin Dark" panose="020B0004020203020204" pitchFamily="34" charset="77"/>
      <p:regular r:id="rId56"/>
      <p:bold r:id="rId57"/>
    </p:embeddedFont>
    <p:embeddedFont>
      <p:font typeface="Roboto" panose="02000000000000000000" pitchFamily="2" charset="0"/>
      <p:regular r:id="rId58"/>
      <p:bold r:id="rId59"/>
      <p:italic r:id="rId60"/>
      <p:boldItalic r:id="rId61"/>
    </p:embeddedFont>
    <p:embeddedFont>
      <p:font typeface="Roboto Condensed Light" panose="02000000000000000000" pitchFamily="2"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175DAD-48F6-4D08-A00B-E65C42D50957}">
  <a:tblStyle styleId="{E5175DAD-48F6-4D08-A00B-E65C42D509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washington.edu/news/2017/03/28/parents-who-play-pokemon-go-with-kids-it-wasnt-really-about-the-pokem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f70dc041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f70dc041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ca5a66b4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dca5a66b4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f70dc0411b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f70dc0411b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Microsoft Band: Microsoft’s wearable smart device</a:t>
            </a:r>
            <a:endParaRPr/>
          </a:p>
          <a:p>
            <a:pPr marL="0" lvl="0" indent="0" algn="l" rtl="0">
              <a:spcBef>
                <a:spcPts val="0"/>
              </a:spcBef>
              <a:spcAft>
                <a:spcPts val="0"/>
              </a:spcAft>
              <a:buNone/>
            </a:pPr>
            <a:r>
              <a:rPr lang="en"/>
              <a:t>Conclusion: </a:t>
            </a:r>
            <a:r>
              <a:rPr lang="en">
                <a:solidFill>
                  <a:schemeClr val="dk1"/>
                </a:solidFill>
              </a:rPr>
              <a:t>Pokémon GO increased activity all across the studied population, largely independent of prior activity level, age, weight status, or gender.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70f0be54b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70f0be54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t>
            </a:r>
            <a:r>
              <a:rPr lang="en">
                <a:solidFill>
                  <a:schemeClr val="dk1"/>
                </a:solidFill>
              </a:rPr>
              <a:t>Pokémon GO increased physical activity among young adults, with the largest increases seen in those who spent more time playing Pokémon GO, who were overweight, or with a lower baseline physical activity level (i.e. sedentary).</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70f0be54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70f0be54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utilized the same data set as this study, but explored differently.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718dcd77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718dcd77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70dc0411b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f70dc0411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718dcd773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718dcd77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70f0be54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f70f0be54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208be9659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f208be9659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208be9659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f208be965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f70f0be54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f70f0be54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f718dcd77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f718dcd77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first started by regressing Physical activities upon App usage and Past Physical activity</a:t>
            </a:r>
            <a:endParaRPr/>
          </a:p>
          <a:p>
            <a:pPr marL="0" lvl="0" indent="0" algn="l" rtl="0">
              <a:spcBef>
                <a:spcPts val="0"/>
              </a:spcBef>
              <a:spcAft>
                <a:spcPts val="0"/>
              </a:spcAft>
              <a:buNone/>
            </a:pPr>
            <a:r>
              <a:rPr lang="en"/>
              <a:t>However, upon plotting the residuals, we saw a pattern amongst residuals. This implied Omitted Variable Bias.</a:t>
            </a:r>
            <a:endParaRPr/>
          </a:p>
          <a:p>
            <a:pPr marL="0" lvl="0" indent="0" algn="l" rtl="0">
              <a:spcBef>
                <a:spcPts val="0"/>
              </a:spcBef>
              <a:spcAft>
                <a:spcPts val="0"/>
              </a:spcAft>
              <a:buNone/>
            </a:pPr>
            <a:endParaRPr/>
          </a:p>
          <a:p>
            <a:pPr marL="0" lvl="0" indent="0" algn="l" rtl="0">
              <a:spcBef>
                <a:spcPts val="0"/>
              </a:spcBef>
              <a:spcAft>
                <a:spcPts val="0"/>
              </a:spcAft>
              <a:buNone/>
            </a:pPr>
            <a:r>
              <a:rPr lang="en"/>
              <a:t>We then interacted app usage with social sharing to study the difference in marginal effect of app usage upon Physical activity  for different groups of social sharing</a:t>
            </a:r>
            <a:endParaRPr/>
          </a:p>
          <a:p>
            <a:pPr marL="0" lvl="0" indent="0" algn="l" rtl="0">
              <a:spcBef>
                <a:spcPts val="0"/>
              </a:spcBef>
              <a:spcAft>
                <a:spcPts val="0"/>
              </a:spcAft>
              <a:buNone/>
            </a:pPr>
            <a:r>
              <a:rPr lang="en"/>
              <a:t>However, the interaction was not significant in the linear regression model implying no difference in marginal effects.</a:t>
            </a:r>
            <a:endParaRPr/>
          </a:p>
          <a:p>
            <a:pPr marL="0" lvl="0" indent="0" algn="l" rtl="0">
              <a:spcBef>
                <a:spcPts val="0"/>
              </a:spcBef>
              <a:spcAft>
                <a:spcPts val="0"/>
              </a:spcAft>
              <a:buNone/>
            </a:pPr>
            <a:endParaRPr/>
          </a:p>
          <a:p>
            <a:pPr marL="0" lvl="0" indent="0" algn="l" rtl="0">
              <a:spcBef>
                <a:spcPts val="0"/>
              </a:spcBef>
              <a:spcAft>
                <a:spcPts val="0"/>
              </a:spcAft>
              <a:buNone/>
            </a:pPr>
            <a:r>
              <a:rPr lang="en"/>
              <a:t>Next, we regressed each physical activity (walk, run and bike) over app usage, physical activity before Pokemon GO, age, gender, social sharing and interacted app usage with past physical activity.e found out that each of the variable is significant</a:t>
            </a:r>
            <a:endParaRPr/>
          </a:p>
          <a:p>
            <a:pPr marL="0" lvl="0" indent="0" algn="l" rtl="0">
              <a:spcBef>
                <a:spcPts val="0"/>
              </a:spcBef>
              <a:spcAft>
                <a:spcPts val="0"/>
              </a:spcAft>
              <a:buNone/>
            </a:pPr>
            <a:r>
              <a:rPr lang="en"/>
              <a:t>There was no evident pattern in the residuals as well.</a:t>
            </a:r>
            <a:endParaRPr/>
          </a:p>
          <a:p>
            <a:pPr marL="0" lvl="0" indent="0" algn="l" rtl="0">
              <a:spcBef>
                <a:spcPts val="0"/>
              </a:spcBef>
              <a:spcAft>
                <a:spcPts val="0"/>
              </a:spcAft>
              <a:buNone/>
            </a:pPr>
            <a:r>
              <a:rPr lang="en"/>
              <a:t>We therefore choose this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f208be9659_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f208be9659_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208be965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f208be96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Reasoning of threshold selection (i.e. App Usage = 2) will be elaborated in notes of slide #24.</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f718dcd773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f718dcd773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the parameter </a:t>
            </a:r>
            <a:r>
              <a:rPr lang="en" sz="1050" b="1">
                <a:solidFill>
                  <a:srgbClr val="202124"/>
                </a:solidFill>
                <a:highlight>
                  <a:srgbClr val="FFFFFF"/>
                </a:highlight>
                <a:latin typeface="Roboto"/>
                <a:ea typeface="Roboto"/>
                <a:cs typeface="Roboto"/>
                <a:sym typeface="Roboto"/>
              </a:rPr>
              <a:t>β </a:t>
            </a:r>
            <a:r>
              <a:rPr lang="en">
                <a:solidFill>
                  <a:schemeClr val="dk1"/>
                </a:solidFill>
              </a:rPr>
              <a:t>is the marginal effect on physical activity of being able to use the app (i.e. beyond level 2) controlling for other app usage related effects such as peer pressure, idle time, and social desirability.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718dcd773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f718dcd773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choose a threshold, we have tested different options, app_usage = 2, app_usage = 3, and only at app_usage = 2 it is significant. We did not regard app_usage = 1 as an option because our independent variable is categorical, and having app_usage = 1 as the threshold would mean there is nothing below the threshold to compare.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718dcd77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f718dcd77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f718dcd773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f718dcd773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ca5a66b4b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ca5a66b4b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f70f0be54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f70f0be54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explanation of each variable is included in the appendix.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dca5a66b4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dca5a66b4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this analysis we can gaspy an initial understanding of the data. It conveys the possible values and correlation between variables. </a:t>
            </a:r>
            <a:endParaRPr/>
          </a:p>
          <a:p>
            <a:pPr marL="457200" lvl="0" indent="-298450" algn="l" rtl="0">
              <a:spcBef>
                <a:spcPts val="0"/>
              </a:spcBef>
              <a:spcAft>
                <a:spcPts val="0"/>
              </a:spcAft>
              <a:buSzPts val="1100"/>
              <a:buChar char="-"/>
            </a:pPr>
            <a:r>
              <a:rPr lang="en"/>
              <a:t>There is a high correlation between social sharing and app usage, this is reasonable because when users desire to share on social media, they tend to use the app more often to create shareable contents. </a:t>
            </a:r>
            <a:endParaRPr/>
          </a:p>
          <a:p>
            <a:pPr marL="457200" lvl="0" indent="-298450" algn="l" rtl="0">
              <a:spcBef>
                <a:spcPts val="0"/>
              </a:spcBef>
              <a:spcAft>
                <a:spcPts val="0"/>
              </a:spcAft>
              <a:buSzPts val="1100"/>
              <a:buChar char="-"/>
            </a:pPr>
            <a:r>
              <a:rPr lang="en"/>
              <a:t>We could also see that Pokemon-related walking has a higher correlation with app usage than running and biking. This is because most of the people who play Pokemon GO tend to walk to catch Pokemon.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70f0be54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f70f0be54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70f0be54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70f0be54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of re-named variables:</a:t>
            </a:r>
            <a:endParaRPr/>
          </a:p>
          <a:p>
            <a:pPr marL="0" lvl="0" indent="0" algn="l" rtl="0">
              <a:spcBef>
                <a:spcPts val="0"/>
              </a:spcBef>
              <a:spcAft>
                <a:spcPts val="0"/>
              </a:spcAft>
              <a:buNone/>
            </a:pPr>
            <a:r>
              <a:rPr lang="en" b="1" i="1"/>
              <a:t>lastwalk, lastrun, lastbike</a:t>
            </a:r>
            <a:r>
              <a:rPr lang="en"/>
              <a:t> - last time participants had a walk, run, and bike</a:t>
            </a:r>
            <a:endParaRPr/>
          </a:p>
          <a:p>
            <a:pPr marL="0" lvl="0" indent="0" algn="l" rtl="0">
              <a:spcBef>
                <a:spcPts val="0"/>
              </a:spcBef>
              <a:spcAft>
                <a:spcPts val="0"/>
              </a:spcAft>
              <a:buNone/>
            </a:pPr>
            <a:r>
              <a:rPr lang="en" b="1" i="1"/>
              <a:t>oldwalk, oldrun, oldbike</a:t>
            </a:r>
            <a:r>
              <a:rPr lang="en"/>
              <a:t> - frequency of walking, running, and biking for the purpose of exercise</a:t>
            </a:r>
            <a:endParaRPr/>
          </a:p>
          <a:p>
            <a:pPr marL="0" lvl="0" indent="0" algn="l" rtl="0">
              <a:spcBef>
                <a:spcPts val="0"/>
              </a:spcBef>
              <a:spcAft>
                <a:spcPts val="0"/>
              </a:spcAft>
              <a:buNone/>
            </a:pPr>
            <a:r>
              <a:rPr lang="en" b="1" i="1"/>
              <a:t>newwalk, newrun, newbike</a:t>
            </a:r>
            <a:r>
              <a:rPr lang="en"/>
              <a:t> - frequency of walking, running and biking for the purpose of playing Pokemon GO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correlation plot shows the correlation magnitude between several variables related to using the Pokemon GO app to impact the physical activity. The following few are what we find most interesting and critical to our study:</a:t>
            </a:r>
            <a:endParaRPr/>
          </a:p>
          <a:p>
            <a:pPr marL="457200" lvl="0" indent="-298450" algn="l" rtl="0">
              <a:spcBef>
                <a:spcPts val="0"/>
              </a:spcBef>
              <a:spcAft>
                <a:spcPts val="0"/>
              </a:spcAft>
              <a:buSzPts val="1100"/>
              <a:buChar char="-"/>
            </a:pPr>
            <a:r>
              <a:rPr lang="en" b="1" i="1"/>
              <a:t>Appusage</a:t>
            </a:r>
            <a:r>
              <a:rPr lang="en"/>
              <a:t> has a positive correlation with </a:t>
            </a:r>
            <a:r>
              <a:rPr lang="en" b="1" i="1"/>
              <a:t>newwalk</a:t>
            </a:r>
            <a:r>
              <a:rPr lang="en" i="1"/>
              <a:t>, </a:t>
            </a:r>
            <a:r>
              <a:rPr lang="en" b="1" i="1"/>
              <a:t>newrun</a:t>
            </a:r>
            <a:r>
              <a:rPr lang="en" i="1"/>
              <a:t>, </a:t>
            </a:r>
            <a:r>
              <a:rPr lang="en"/>
              <a:t>and </a:t>
            </a:r>
            <a:r>
              <a:rPr lang="en" b="1" i="1"/>
              <a:t>newbike</a:t>
            </a:r>
            <a:r>
              <a:rPr lang="en"/>
              <a:t>, but the correlation with </a:t>
            </a:r>
            <a:r>
              <a:rPr lang="en" i="1"/>
              <a:t>newwalk</a:t>
            </a:r>
            <a:r>
              <a:rPr lang="en"/>
              <a:t> is the largest.</a:t>
            </a:r>
            <a:endParaRPr/>
          </a:p>
          <a:p>
            <a:pPr marL="457200" lvl="0" indent="-298450" algn="l" rtl="0">
              <a:spcBef>
                <a:spcPts val="0"/>
              </a:spcBef>
              <a:spcAft>
                <a:spcPts val="0"/>
              </a:spcAft>
              <a:buSzPts val="1100"/>
              <a:buChar char="-"/>
            </a:pPr>
            <a:r>
              <a:rPr lang="en" b="1" i="1"/>
              <a:t>Ag</a:t>
            </a:r>
            <a:r>
              <a:rPr lang="en" b="1"/>
              <a:t>e</a:t>
            </a:r>
            <a:r>
              <a:rPr lang="en"/>
              <a:t> has a negative correlation with </a:t>
            </a:r>
            <a:r>
              <a:rPr lang="en" b="1" i="1"/>
              <a:t>appusage</a:t>
            </a:r>
            <a:r>
              <a:rPr lang="en" i="1"/>
              <a:t>,</a:t>
            </a:r>
            <a:r>
              <a:rPr lang="en"/>
              <a:t> meaning the older participant is, the less time they will spend on the Pokemon GO app. </a:t>
            </a:r>
            <a:endParaRPr/>
          </a:p>
          <a:p>
            <a:pPr marL="457200" lvl="0" indent="-298450" algn="l" rtl="0">
              <a:spcBef>
                <a:spcPts val="0"/>
              </a:spcBef>
              <a:spcAft>
                <a:spcPts val="0"/>
              </a:spcAft>
              <a:buSzPts val="1100"/>
              <a:buChar char="-"/>
            </a:pPr>
            <a:r>
              <a:rPr lang="en" b="1" i="1"/>
              <a:t>Age</a:t>
            </a:r>
            <a:r>
              <a:rPr lang="en"/>
              <a:t> is negatively correlated with </a:t>
            </a:r>
            <a:r>
              <a:rPr lang="en" b="1" i="1"/>
              <a:t>socialshare</a:t>
            </a:r>
            <a:r>
              <a:rPr lang="en"/>
              <a:t>, meaning the older the age, the less they share their Pokemon experience on social media. </a:t>
            </a:r>
            <a:endParaRPr/>
          </a:p>
          <a:p>
            <a:pPr marL="457200" lvl="0" indent="-298450" algn="l" rtl="0">
              <a:spcBef>
                <a:spcPts val="0"/>
              </a:spcBef>
              <a:spcAft>
                <a:spcPts val="0"/>
              </a:spcAft>
              <a:buSzPts val="1100"/>
              <a:buChar char="-"/>
            </a:pPr>
            <a:r>
              <a:rPr lang="en" b="1" i="1"/>
              <a:t>Socialshare</a:t>
            </a:r>
            <a:r>
              <a:rPr lang="en"/>
              <a:t> is positively correlated with </a:t>
            </a:r>
            <a:r>
              <a:rPr lang="en" b="1" i="1"/>
              <a:t>newwalk</a:t>
            </a:r>
            <a:r>
              <a:rPr lang="en" i="1"/>
              <a:t>, </a:t>
            </a:r>
            <a:r>
              <a:rPr lang="en" b="1" i="1"/>
              <a:t>newrun</a:t>
            </a:r>
            <a:r>
              <a:rPr lang="en" i="1"/>
              <a:t>, </a:t>
            </a:r>
            <a:r>
              <a:rPr lang="en"/>
              <a:t>and</a:t>
            </a:r>
            <a:r>
              <a:rPr lang="en" i="1"/>
              <a:t> </a:t>
            </a:r>
            <a:r>
              <a:rPr lang="en" b="1" i="1"/>
              <a:t>newbike</a:t>
            </a:r>
            <a:r>
              <a:rPr lang="en"/>
              <a:t>. This indicates that social sharing positively reinforce physical activities associated with Pokemon GO.</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f70f0be54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f70f0be54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our independent variable is categorical, ranging from 1~7, we decided to manually test the thresholds with graphs first and see if there exists a regression discontinuity. At a first glance from the graph there doesn’t seem to have a discontinuity, but we suspect it is because of scaling, meaning that if we zoom into the disconnected part of the graph, we will be able to see a jump. Later we ran a few models to test our theory.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f70dc0411b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f70dc0411b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208be965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f208be965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ran three regressions for each Physical activity (Walking, Running and Biking)</a:t>
            </a:r>
            <a:endParaRPr/>
          </a:p>
          <a:p>
            <a:pPr marL="0" lvl="0" indent="0" algn="l" rtl="0">
              <a:spcBef>
                <a:spcPts val="0"/>
              </a:spcBef>
              <a:spcAft>
                <a:spcPts val="0"/>
              </a:spcAft>
              <a:buNone/>
            </a:pPr>
            <a:r>
              <a:rPr lang="en"/>
              <a:t>We observe the </a:t>
            </a:r>
            <a:r>
              <a:rPr lang="en">
                <a:solidFill>
                  <a:schemeClr val="dk1"/>
                </a:solidFill>
              </a:rPr>
              <a:t> </a:t>
            </a:r>
            <a:r>
              <a:rPr lang="en" sz="1400" b="1">
                <a:solidFill>
                  <a:schemeClr val="dk1"/>
                </a:solidFill>
                <a:latin typeface="Catamaran"/>
                <a:ea typeface="Catamaran"/>
                <a:cs typeface="Catamaran"/>
                <a:sym typeface="Catamaran"/>
              </a:rPr>
              <a:t>β1 </a:t>
            </a:r>
            <a:r>
              <a:rPr lang="en">
                <a:solidFill>
                  <a:schemeClr val="dk1"/>
                </a:solidFill>
              </a:rPr>
              <a:t>to be 0.19 meaning the frequency of walking increases by 0.19  when app usage increases by 1 on average when ceteris paribus.</a:t>
            </a:r>
            <a:endParaRPr>
              <a:solidFill>
                <a:schemeClr val="dk1"/>
              </a:solidFill>
            </a:endParaRPr>
          </a:p>
          <a:p>
            <a:pPr marL="0" lvl="0" indent="0" algn="l" rtl="0">
              <a:spcBef>
                <a:spcPts val="0"/>
              </a:spcBef>
              <a:spcAft>
                <a:spcPts val="0"/>
              </a:spcAft>
              <a:buNone/>
            </a:pPr>
            <a:r>
              <a:rPr lang="en">
                <a:solidFill>
                  <a:schemeClr val="dk1"/>
                </a:solidFill>
              </a:rPr>
              <a:t>However in case of Running and Biking, the coefficients were negative indicating that Running and Biking post Pokemon GO decreased by 0.15 and 0.13 respectively.</a:t>
            </a:r>
            <a:endParaRPr>
              <a:solidFill>
                <a:schemeClr val="dk1"/>
              </a:solidFill>
            </a:endParaRPr>
          </a:p>
          <a:p>
            <a:pPr marL="0" lvl="0" indent="0" algn="l" rtl="0">
              <a:spcBef>
                <a:spcPts val="0"/>
              </a:spcBef>
              <a:spcAft>
                <a:spcPts val="0"/>
              </a:spcAft>
              <a:buNone/>
            </a:pPr>
            <a:r>
              <a:rPr lang="en" sz="1400" b="1">
                <a:solidFill>
                  <a:srgbClr val="0E1426"/>
                </a:solidFill>
                <a:latin typeface="Catamaran"/>
                <a:ea typeface="Catamaran"/>
                <a:cs typeface="Catamaran"/>
                <a:sym typeface="Catamaran"/>
              </a:rPr>
              <a:t>β2 </a:t>
            </a:r>
            <a:r>
              <a:rPr lang="en"/>
              <a:t>captures the marginal effect of physical effect prior to Pokemon Go on physical activity post Pokemon GO.</a:t>
            </a:r>
            <a:r>
              <a:rPr lang="en">
                <a:solidFill>
                  <a:schemeClr val="dk1"/>
                </a:solidFill>
              </a:rPr>
              <a:t>The negative </a:t>
            </a:r>
            <a:r>
              <a:rPr lang="en" sz="1400" b="1">
                <a:solidFill>
                  <a:srgbClr val="0E1426"/>
                </a:solidFill>
                <a:latin typeface="Catamaran"/>
                <a:ea typeface="Catamaran"/>
                <a:cs typeface="Catamaran"/>
                <a:sym typeface="Catamaran"/>
              </a:rPr>
              <a:t>β2 </a:t>
            </a:r>
            <a:r>
              <a:rPr lang="en"/>
              <a:t>i</a:t>
            </a:r>
            <a:r>
              <a:rPr lang="en">
                <a:solidFill>
                  <a:schemeClr val="dk1"/>
                </a:solidFill>
              </a:rPr>
              <a:t>ndicates that when each Physical activity prior to Pokemon GO increased by 1,  walking for Pokemon GO on average decreased by 0.07 for Walking, for 0.11 for Running and 0.13 for Biking </a:t>
            </a:r>
            <a:r>
              <a:rPr lang="en">
                <a:solidFill>
                  <a:srgbClr val="0E1426"/>
                </a:solidFill>
              </a:rPr>
              <a:t>when ceteris paribus.</a:t>
            </a:r>
            <a:endParaRPr>
              <a:solidFill>
                <a:schemeClr val="dk1"/>
              </a:solidFill>
            </a:endParaRPr>
          </a:p>
          <a:p>
            <a:pPr marL="0" lvl="0" indent="0" algn="l" rtl="0">
              <a:spcBef>
                <a:spcPts val="0"/>
              </a:spcBef>
              <a:spcAft>
                <a:spcPts val="0"/>
              </a:spcAft>
              <a:buNone/>
            </a:pPr>
            <a:r>
              <a:rPr lang="en">
                <a:solidFill>
                  <a:schemeClr val="dk1"/>
                </a:solidFill>
              </a:rPr>
              <a:t>The positive coefficient of</a:t>
            </a:r>
            <a:r>
              <a:rPr lang="en" sz="1200">
                <a:solidFill>
                  <a:srgbClr val="202124"/>
                </a:solidFill>
                <a:highlight>
                  <a:srgbClr val="FFFFFF"/>
                </a:highlight>
                <a:latin typeface="Roboto"/>
                <a:ea typeface="Roboto"/>
                <a:cs typeface="Roboto"/>
                <a:sym typeface="Roboto"/>
              </a:rPr>
              <a:t> </a:t>
            </a:r>
            <a:r>
              <a:rPr lang="en" sz="1400" b="1">
                <a:solidFill>
                  <a:srgbClr val="0E1426"/>
                </a:solidFill>
                <a:latin typeface="Catamaran"/>
                <a:ea typeface="Catamaran"/>
                <a:cs typeface="Catamaran"/>
                <a:sym typeface="Catamaran"/>
              </a:rPr>
              <a:t>β3</a:t>
            </a:r>
            <a:r>
              <a:rPr lang="en">
                <a:solidFill>
                  <a:schemeClr val="dk1"/>
                </a:solidFill>
              </a:rPr>
              <a:t> for all 3 models indicate that Physical activity for Male on average was more than Females by 0.17 for walking, 0,09 for running and 0.102 for biking </a:t>
            </a:r>
            <a:r>
              <a:rPr lang="en">
                <a:solidFill>
                  <a:srgbClr val="0E1426"/>
                </a:solidFill>
              </a:rPr>
              <a:t>when ceteris paribus.</a:t>
            </a:r>
            <a:endParaRPr>
              <a:solidFill>
                <a:schemeClr val="dk1"/>
              </a:solidFill>
            </a:endParaRPr>
          </a:p>
          <a:p>
            <a:pPr marL="0" lvl="0" indent="0" algn="l" rtl="0">
              <a:spcBef>
                <a:spcPts val="0"/>
              </a:spcBef>
              <a:spcAft>
                <a:spcPts val="0"/>
              </a:spcAft>
              <a:buNone/>
            </a:pPr>
            <a:r>
              <a:rPr lang="en">
                <a:solidFill>
                  <a:schemeClr val="dk1"/>
                </a:solidFill>
              </a:rPr>
              <a:t>The </a:t>
            </a:r>
            <a:r>
              <a:rPr lang="en" sz="1400" b="1">
                <a:solidFill>
                  <a:srgbClr val="0E1426"/>
                </a:solidFill>
                <a:latin typeface="Catamaran"/>
                <a:ea typeface="Catamaran"/>
                <a:cs typeface="Catamaran"/>
                <a:sym typeface="Catamaran"/>
              </a:rPr>
              <a:t>β4</a:t>
            </a:r>
            <a:r>
              <a:rPr lang="en">
                <a:solidFill>
                  <a:schemeClr val="dk1"/>
                </a:solidFill>
              </a:rPr>
              <a:t> captures the marginal effect of Social sharing on Physical activity. For increase in social sharing by 1, walking, running and biking increases by 0.258,0.190 and 0.164 on average respectively </a:t>
            </a:r>
            <a:r>
              <a:rPr lang="en">
                <a:solidFill>
                  <a:srgbClr val="0E1426"/>
                </a:solidFill>
              </a:rPr>
              <a:t>when ceteris paribus.</a:t>
            </a:r>
            <a:endParaRPr>
              <a:solidFill>
                <a:schemeClr val="dk1"/>
              </a:solidFill>
            </a:endParaRPr>
          </a:p>
          <a:p>
            <a:pPr marL="0" lvl="0" indent="0" algn="l" rtl="0">
              <a:spcBef>
                <a:spcPts val="0"/>
              </a:spcBef>
              <a:spcAft>
                <a:spcPts val="0"/>
              </a:spcAft>
              <a:buNone/>
            </a:pPr>
            <a:r>
              <a:rPr lang="en">
                <a:solidFill>
                  <a:schemeClr val="dk1"/>
                </a:solidFill>
              </a:rPr>
              <a:t>The </a:t>
            </a:r>
            <a:r>
              <a:rPr lang="en" sz="1200">
                <a:solidFill>
                  <a:srgbClr val="202124"/>
                </a:solidFill>
                <a:highlight>
                  <a:srgbClr val="FFFFFF"/>
                </a:highlight>
                <a:latin typeface="Roboto"/>
                <a:ea typeface="Roboto"/>
                <a:cs typeface="Roboto"/>
                <a:sym typeface="Roboto"/>
              </a:rPr>
              <a:t> </a:t>
            </a:r>
            <a:r>
              <a:rPr lang="en" sz="1200" b="1">
                <a:solidFill>
                  <a:srgbClr val="202124"/>
                </a:solidFill>
                <a:highlight>
                  <a:srgbClr val="FFFFFF"/>
                </a:highlight>
                <a:latin typeface="Roboto"/>
                <a:ea typeface="Roboto"/>
                <a:cs typeface="Roboto"/>
                <a:sym typeface="Roboto"/>
              </a:rPr>
              <a:t>θ </a:t>
            </a:r>
            <a:r>
              <a:rPr lang="en"/>
              <a:t>captures the difference in marginal effect  of App usage on Physical activity for Pokemon GO for different stages of Physical activity prior to Pokemon GO.</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70f0be54b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f70f0be54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70f0be54b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70f0be54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70dc0411b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f70dc0411b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f70f0be54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f70f0be54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tamaran"/>
                <a:ea typeface="Catamaran"/>
                <a:cs typeface="Catamaran"/>
                <a:sym typeface="Catamaran"/>
              </a:rPr>
              <a:t>The level of Pokemon GO usage in fact motivated players to engage in more physical activities for the purpose of catching Pokemon. </a:t>
            </a:r>
            <a:endParaRPr sz="7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208be9659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208be9659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Especially regarding 1), NIANTIC can think about which</a:t>
            </a:r>
            <a:r>
              <a:rPr lang="en" b="1">
                <a:solidFill>
                  <a:schemeClr val="dk1"/>
                </a:solidFill>
              </a:rPr>
              <a:t> demographic group(Segmentation / targeting)</a:t>
            </a:r>
            <a:r>
              <a:rPr lang="en">
                <a:solidFill>
                  <a:schemeClr val="dk1"/>
                </a:solidFill>
              </a:rPr>
              <a:t> should the company emphasize their new strategic advantage to most. For instance, NIANTIC can target ‘Parents with young children’ as 1) many parents are thinking of ways to make their children physically active 2) there are actually many side benefits that parents can gain by playing Pokemon GO with their children 3) parents are those who have the economic ability to make payments in Pokemon GO for their children. Or NIANTIC can consider targeting older group (in their 20s) as they seem to account the most of Pokemon GO users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Parents who play Pokemon with their family gain many side benefits: </a:t>
            </a:r>
            <a:r>
              <a:rPr lang="en" u="sng">
                <a:solidFill>
                  <a:srgbClr val="1155CC"/>
                </a:solidFill>
                <a:hlinkClick r:id="rId3">
                  <a:extLst>
                    <a:ext uri="{A12FA001-AC4F-418D-AE19-62706E023703}">
                      <ahyp:hlinkClr xmlns:ahyp="http://schemas.microsoft.com/office/drawing/2018/hyperlinkcolor" val="tx"/>
                    </a:ext>
                  </a:extLst>
                </a:hlinkClick>
              </a:rPr>
              <a:t>https://www.washington.edu/news/2017/03/28/parents-who-play-pokemon-go-with-kids-it-wasnt-really-about-the-pokemon/</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208be9659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208be9659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tamaran"/>
              <a:ea typeface="Catamaran"/>
              <a:cs typeface="Catamaran"/>
              <a:sym typeface="Catamar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6ac5e8787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70f0be54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f70f0be5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70f0be54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70f0be5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f718dcd773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f718dcd77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f70f0be54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f70f0be54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f208be965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f208be965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97a22ed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97a22ed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718dcd77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718dcd77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rPr>
              <a:t>AR: Augmented Reality</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highlight>
                  <a:srgbClr val="FFFFFF"/>
                </a:highlight>
              </a:rPr>
              <a:t>CAGR: Compound Annual Growth Rate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718dcd773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718dcd773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718dcd773_3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718dcd773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718dcd773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f718dcd773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5" y="-86535"/>
            <a:ext cx="9962024" cy="5229794"/>
            <a:chOff x="-125" y="-86535"/>
            <a:chExt cx="9962024" cy="5229794"/>
          </a:xfrm>
        </p:grpSpPr>
        <p:sp>
          <p:nvSpPr>
            <p:cNvPr id="10" name="Google Shape;10;p2"/>
            <p:cNvSpPr/>
            <p:nvPr/>
          </p:nvSpPr>
          <p:spPr>
            <a:xfrm rot="10800000">
              <a:off x="5880007" y="-86535"/>
              <a:ext cx="4081891" cy="116161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25" y="3401000"/>
              <a:ext cx="9144269" cy="1742258"/>
              <a:chOff x="0" y="3401187"/>
              <a:chExt cx="9144269" cy="1742258"/>
            </a:xfrm>
          </p:grpSpPr>
          <p:sp>
            <p:nvSpPr>
              <p:cNvPr id="12" name="Google Shape;12;p2"/>
              <p:cNvSpPr/>
              <p:nvPr/>
            </p:nvSpPr>
            <p:spPr>
              <a:xfrm>
                <a:off x="0" y="3401187"/>
                <a:ext cx="9144017" cy="1742253"/>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202350"/>
                <a:ext cx="9144269" cy="941095"/>
              </a:xfrm>
              <a:custGeom>
                <a:avLst/>
                <a:gdLst/>
                <a:ahLst/>
                <a:cxnLst/>
                <a:rect l="l" t="t" r="r" b="b"/>
                <a:pathLst>
                  <a:path w="245352" h="51230" extrusionOk="0">
                    <a:moveTo>
                      <a:pt x="0" y="0"/>
                    </a:moveTo>
                    <a:cubicBezTo>
                      <a:pt x="0" y="0"/>
                      <a:pt x="12169" y="0"/>
                      <a:pt x="17037" y="981"/>
                    </a:cubicBezTo>
                    <a:cubicBezTo>
                      <a:pt x="21905" y="1963"/>
                      <a:pt x="29442" y="3376"/>
                      <a:pt x="31405" y="3376"/>
                    </a:cubicBezTo>
                    <a:cubicBezTo>
                      <a:pt x="33368" y="3376"/>
                      <a:pt x="35331" y="2669"/>
                      <a:pt x="39767" y="3651"/>
                    </a:cubicBezTo>
                    <a:cubicBezTo>
                      <a:pt x="44242" y="4632"/>
                      <a:pt x="51229" y="4907"/>
                      <a:pt x="54174" y="4907"/>
                    </a:cubicBezTo>
                    <a:cubicBezTo>
                      <a:pt x="57079" y="4907"/>
                      <a:pt x="60455" y="4200"/>
                      <a:pt x="63085" y="4200"/>
                    </a:cubicBezTo>
                    <a:cubicBezTo>
                      <a:pt x="65754" y="4200"/>
                      <a:pt x="67560" y="2787"/>
                      <a:pt x="69405" y="3926"/>
                    </a:cubicBezTo>
                    <a:cubicBezTo>
                      <a:pt x="71211" y="5064"/>
                      <a:pt x="71054" y="5025"/>
                      <a:pt x="73017" y="5614"/>
                    </a:cubicBezTo>
                    <a:cubicBezTo>
                      <a:pt x="74979" y="6163"/>
                      <a:pt x="74705" y="5731"/>
                      <a:pt x="76510" y="5731"/>
                    </a:cubicBezTo>
                    <a:cubicBezTo>
                      <a:pt x="78316" y="5731"/>
                      <a:pt x="78198" y="5614"/>
                      <a:pt x="80436" y="6281"/>
                    </a:cubicBezTo>
                    <a:cubicBezTo>
                      <a:pt x="82674" y="6988"/>
                      <a:pt x="83498" y="7145"/>
                      <a:pt x="84479" y="7537"/>
                    </a:cubicBezTo>
                    <a:cubicBezTo>
                      <a:pt x="85932" y="8048"/>
                      <a:pt x="87424" y="8362"/>
                      <a:pt x="88955" y="8401"/>
                    </a:cubicBezTo>
                    <a:cubicBezTo>
                      <a:pt x="90211" y="8401"/>
                      <a:pt x="92291" y="7537"/>
                      <a:pt x="94686" y="7537"/>
                    </a:cubicBezTo>
                    <a:cubicBezTo>
                      <a:pt x="97041" y="7537"/>
                      <a:pt x="103479" y="8401"/>
                      <a:pt x="106541" y="7969"/>
                    </a:cubicBezTo>
                    <a:cubicBezTo>
                      <a:pt x="109603" y="7577"/>
                      <a:pt x="113097" y="6988"/>
                      <a:pt x="115767" y="6988"/>
                    </a:cubicBezTo>
                    <a:cubicBezTo>
                      <a:pt x="118436" y="6988"/>
                      <a:pt x="119692" y="6006"/>
                      <a:pt x="125659" y="6438"/>
                    </a:cubicBezTo>
                    <a:cubicBezTo>
                      <a:pt x="129977" y="6713"/>
                      <a:pt x="134256" y="7223"/>
                      <a:pt x="138535" y="7969"/>
                    </a:cubicBezTo>
                    <a:cubicBezTo>
                      <a:pt x="142029" y="8519"/>
                      <a:pt x="143442" y="8793"/>
                      <a:pt x="147054" y="8401"/>
                    </a:cubicBezTo>
                    <a:cubicBezTo>
                      <a:pt x="150665" y="7969"/>
                      <a:pt x="154434" y="8833"/>
                      <a:pt x="158752" y="7969"/>
                    </a:cubicBezTo>
                    <a:cubicBezTo>
                      <a:pt x="163110" y="7145"/>
                      <a:pt x="165190" y="6281"/>
                      <a:pt x="167860" y="5888"/>
                    </a:cubicBezTo>
                    <a:cubicBezTo>
                      <a:pt x="171275" y="5457"/>
                      <a:pt x="174730" y="5260"/>
                      <a:pt x="178184" y="5339"/>
                    </a:cubicBezTo>
                    <a:cubicBezTo>
                      <a:pt x="182385" y="5339"/>
                      <a:pt x="182659" y="4083"/>
                      <a:pt x="184622" y="4907"/>
                    </a:cubicBezTo>
                    <a:cubicBezTo>
                      <a:pt x="186546" y="5731"/>
                      <a:pt x="186153" y="6988"/>
                      <a:pt x="187959" y="6988"/>
                    </a:cubicBezTo>
                    <a:cubicBezTo>
                      <a:pt x="189765" y="6988"/>
                      <a:pt x="189922" y="5457"/>
                      <a:pt x="191570" y="5614"/>
                    </a:cubicBezTo>
                    <a:cubicBezTo>
                      <a:pt x="193259" y="5731"/>
                      <a:pt x="193101" y="7262"/>
                      <a:pt x="194515" y="7419"/>
                    </a:cubicBezTo>
                    <a:cubicBezTo>
                      <a:pt x="195928" y="7537"/>
                      <a:pt x="195221" y="6556"/>
                      <a:pt x="197027" y="6556"/>
                    </a:cubicBezTo>
                    <a:cubicBezTo>
                      <a:pt x="198833" y="6556"/>
                      <a:pt x="197577" y="8676"/>
                      <a:pt x="199265" y="8793"/>
                    </a:cubicBezTo>
                    <a:cubicBezTo>
                      <a:pt x="200953" y="8950"/>
                      <a:pt x="201228" y="10207"/>
                      <a:pt x="205271" y="8793"/>
                    </a:cubicBezTo>
                    <a:cubicBezTo>
                      <a:pt x="209314" y="7419"/>
                      <a:pt x="211277" y="9225"/>
                      <a:pt x="212965" y="8401"/>
                    </a:cubicBezTo>
                    <a:cubicBezTo>
                      <a:pt x="214614" y="7537"/>
                      <a:pt x="217166" y="7537"/>
                      <a:pt x="219678" y="6988"/>
                    </a:cubicBezTo>
                    <a:cubicBezTo>
                      <a:pt x="222190" y="6438"/>
                      <a:pt x="223290" y="6006"/>
                      <a:pt x="227883" y="6870"/>
                    </a:cubicBezTo>
                    <a:cubicBezTo>
                      <a:pt x="232515" y="7694"/>
                      <a:pt x="245352" y="9657"/>
                      <a:pt x="245352" y="9657"/>
                    </a:cubicBezTo>
                    <a:lnTo>
                      <a:pt x="245352" y="51229"/>
                    </a:lnTo>
                    <a:lnTo>
                      <a:pt x="0" y="512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rot="10800000" flipH="1">
              <a:off x="7098669" y="1302429"/>
              <a:ext cx="2338548" cy="3756606"/>
              <a:chOff x="4182895" y="1282688"/>
              <a:chExt cx="1637295" cy="2724350"/>
            </a:xfrm>
          </p:grpSpPr>
          <p:sp>
            <p:nvSpPr>
              <p:cNvPr id="15" name="Google Shape;15;p2"/>
              <p:cNvSpPr/>
              <p:nvPr/>
            </p:nvSpPr>
            <p:spPr>
              <a:xfrm>
                <a:off x="4182895" y="1282688"/>
                <a:ext cx="1637295" cy="2723223"/>
              </a:xfrm>
              <a:custGeom>
                <a:avLst/>
                <a:gdLst/>
                <a:ahLst/>
                <a:cxnLst/>
                <a:rect l="l" t="t" r="r" b="b"/>
                <a:pathLst>
                  <a:path w="44528" h="74061" extrusionOk="0">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69912" y="1431529"/>
                <a:ext cx="311993" cy="1557504"/>
              </a:xfrm>
              <a:custGeom>
                <a:avLst/>
                <a:gdLst/>
                <a:ahLst/>
                <a:cxnLst/>
                <a:rect l="l" t="t" r="r" b="b"/>
                <a:pathLst>
                  <a:path w="8485" h="42358" extrusionOk="0">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56869" y="1631552"/>
                <a:ext cx="312030" cy="1886154"/>
              </a:xfrm>
              <a:custGeom>
                <a:avLst/>
                <a:gdLst/>
                <a:ahLst/>
                <a:cxnLst/>
                <a:rect l="l" t="t" r="r" b="b"/>
                <a:pathLst>
                  <a:path w="8486" h="51296" extrusionOk="0">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268794" y="1435095"/>
                <a:ext cx="550153" cy="2467230"/>
              </a:xfrm>
              <a:custGeom>
                <a:avLst/>
                <a:gdLst/>
                <a:ahLst/>
                <a:cxnLst/>
                <a:rect l="l" t="t" r="r" b="b"/>
                <a:pathLst>
                  <a:path w="14962" h="67099" extrusionOk="0">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73490" y="3162798"/>
                <a:ext cx="931200" cy="844239"/>
              </a:xfrm>
              <a:custGeom>
                <a:avLst/>
                <a:gdLst/>
                <a:ahLst/>
                <a:cxnLst/>
                <a:rect l="l" t="t" r="r" b="b"/>
                <a:pathLst>
                  <a:path w="25325" h="22960" extrusionOk="0">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06721" y="1382700"/>
                <a:ext cx="845453" cy="1763526"/>
              </a:xfrm>
              <a:custGeom>
                <a:avLst/>
                <a:gdLst/>
                <a:ahLst/>
                <a:cxnLst/>
                <a:rect l="l" t="t" r="r" b="b"/>
                <a:pathLst>
                  <a:path w="22993" h="47961" extrusionOk="0">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43684" y="1587503"/>
                <a:ext cx="148882" cy="818059"/>
              </a:xfrm>
              <a:custGeom>
                <a:avLst/>
                <a:gdLst/>
                <a:ahLst/>
                <a:cxnLst/>
                <a:rect l="l" t="t" r="r" b="b"/>
                <a:pathLst>
                  <a:path w="4049" h="22248" extrusionOk="0">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52114" y="2375757"/>
                <a:ext cx="201242" cy="908550"/>
              </a:xfrm>
              <a:custGeom>
                <a:avLst/>
                <a:gdLst/>
                <a:ahLst/>
                <a:cxnLst/>
                <a:rect l="l" t="t" r="r" b="b"/>
                <a:pathLst>
                  <a:path w="5473" h="24709" extrusionOk="0">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txBox="1">
            <a:spLocks noGrp="1"/>
          </p:cNvSpPr>
          <p:nvPr>
            <p:ph type="ctrTitle"/>
          </p:nvPr>
        </p:nvSpPr>
        <p:spPr>
          <a:xfrm>
            <a:off x="722375" y="837561"/>
            <a:ext cx="4346100" cy="1941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500"/>
              <a:buNone/>
              <a:defRPr sz="8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24" name="Google Shape;24;p2"/>
          <p:cNvSpPr txBox="1">
            <a:spLocks noGrp="1"/>
          </p:cNvSpPr>
          <p:nvPr>
            <p:ph type="subTitle" idx="1"/>
          </p:nvPr>
        </p:nvSpPr>
        <p:spPr>
          <a:xfrm>
            <a:off x="722375" y="2805036"/>
            <a:ext cx="43461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pic>
        <p:nvPicPr>
          <p:cNvPr id="96" name="Google Shape;96;p11"/>
          <p:cNvPicPr preferRelativeResize="0"/>
          <p:nvPr/>
        </p:nvPicPr>
        <p:blipFill rotWithShape="1">
          <a:blip r:embed="rId2">
            <a:alphaModFix amt="69000"/>
          </a:blip>
          <a:srcRect b="47911"/>
          <a:stretch/>
        </p:blipFill>
        <p:spPr>
          <a:xfrm>
            <a:off x="460075" y="1855079"/>
            <a:ext cx="8223850" cy="2116075"/>
          </a:xfrm>
          <a:prstGeom prst="rect">
            <a:avLst/>
          </a:prstGeom>
          <a:noFill/>
          <a:ln>
            <a:noFill/>
          </a:ln>
        </p:spPr>
      </p:pic>
      <p:grpSp>
        <p:nvGrpSpPr>
          <p:cNvPr id="97" name="Google Shape;97;p11"/>
          <p:cNvGrpSpPr/>
          <p:nvPr/>
        </p:nvGrpSpPr>
        <p:grpSpPr>
          <a:xfrm>
            <a:off x="-599326" y="-188599"/>
            <a:ext cx="11080401" cy="5332101"/>
            <a:chOff x="-599326" y="-188599"/>
            <a:chExt cx="11080401" cy="5332101"/>
          </a:xfrm>
        </p:grpSpPr>
        <p:grpSp>
          <p:nvGrpSpPr>
            <p:cNvPr id="98" name="Google Shape;98;p11"/>
            <p:cNvGrpSpPr/>
            <p:nvPr/>
          </p:nvGrpSpPr>
          <p:grpSpPr>
            <a:xfrm>
              <a:off x="0" y="3517200"/>
              <a:ext cx="9144023" cy="1626302"/>
              <a:chOff x="0" y="3517200"/>
              <a:chExt cx="9144023" cy="1626302"/>
            </a:xfrm>
          </p:grpSpPr>
          <p:sp>
            <p:nvSpPr>
              <p:cNvPr id="99" name="Google Shape;99;p11"/>
              <p:cNvSpPr/>
              <p:nvPr/>
            </p:nvSpPr>
            <p:spPr>
              <a:xfrm>
                <a:off x="0" y="3517200"/>
                <a:ext cx="9144017" cy="162630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0" y="4234900"/>
                <a:ext cx="9144023" cy="908556"/>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11"/>
            <p:cNvGrpSpPr/>
            <p:nvPr/>
          </p:nvGrpSpPr>
          <p:grpSpPr>
            <a:xfrm>
              <a:off x="-599326" y="-188599"/>
              <a:ext cx="11080401" cy="1456200"/>
              <a:chOff x="-479726" y="-188599"/>
              <a:chExt cx="11080401" cy="1456200"/>
            </a:xfrm>
          </p:grpSpPr>
          <p:sp>
            <p:nvSpPr>
              <p:cNvPr id="102" name="Google Shape;102;p11"/>
              <p:cNvSpPr/>
              <p:nvPr/>
            </p:nvSpPr>
            <p:spPr>
              <a:xfrm rot="10800000">
                <a:off x="5483603" y="-188597"/>
                <a:ext cx="5117072" cy="1456198"/>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10800000" flipH="1">
                <a:off x="-479726" y="-188599"/>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11"/>
          <p:cNvSpPr txBox="1">
            <a:spLocks noGrp="1"/>
          </p:cNvSpPr>
          <p:nvPr>
            <p:ph type="title" hasCustomPrompt="1"/>
          </p:nvPr>
        </p:nvSpPr>
        <p:spPr>
          <a:xfrm>
            <a:off x="1468050" y="1535772"/>
            <a:ext cx="6207900" cy="13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13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05" name="Google Shape;105;p11"/>
          <p:cNvSpPr txBox="1">
            <a:spLocks noGrp="1"/>
          </p:cNvSpPr>
          <p:nvPr>
            <p:ph type="subTitle" idx="1"/>
          </p:nvPr>
        </p:nvSpPr>
        <p:spPr>
          <a:xfrm flipH="1">
            <a:off x="1468050" y="3051967"/>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107"/>
        <p:cNvGrpSpPr/>
        <p:nvPr/>
      </p:nvGrpSpPr>
      <p:grpSpPr>
        <a:xfrm>
          <a:off x="0" y="0"/>
          <a:ext cx="0" cy="0"/>
          <a:chOff x="0" y="0"/>
          <a:chExt cx="0" cy="0"/>
        </a:xfrm>
      </p:grpSpPr>
      <p:sp>
        <p:nvSpPr>
          <p:cNvPr id="108" name="Google Shape;108;p13"/>
          <p:cNvSpPr txBox="1">
            <a:spLocks noGrp="1"/>
          </p:cNvSpPr>
          <p:nvPr>
            <p:ph type="title" hasCustomPrompt="1"/>
          </p:nvPr>
        </p:nvSpPr>
        <p:spPr>
          <a:xfrm>
            <a:off x="1823830" y="1260384"/>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9" name="Google Shape;109;p13"/>
          <p:cNvSpPr txBox="1">
            <a:spLocks noGrp="1"/>
          </p:cNvSpPr>
          <p:nvPr>
            <p:ph type="subTitle" idx="1"/>
          </p:nvPr>
        </p:nvSpPr>
        <p:spPr>
          <a:xfrm>
            <a:off x="853030" y="1863991"/>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10" name="Google Shape;110;p13"/>
          <p:cNvSpPr txBox="1">
            <a:spLocks noGrp="1"/>
          </p:cNvSpPr>
          <p:nvPr>
            <p:ph type="subTitle" idx="2"/>
          </p:nvPr>
        </p:nvSpPr>
        <p:spPr>
          <a:xfrm>
            <a:off x="853030" y="2264237"/>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11" name="Google Shape;111;p13"/>
          <p:cNvSpPr txBox="1">
            <a:spLocks noGrp="1"/>
          </p:cNvSpPr>
          <p:nvPr>
            <p:ph type="title" idx="3" hasCustomPrompt="1"/>
          </p:nvPr>
        </p:nvSpPr>
        <p:spPr>
          <a:xfrm>
            <a:off x="6597770" y="1260384"/>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2" name="Google Shape;112;p13"/>
          <p:cNvSpPr txBox="1">
            <a:spLocks noGrp="1"/>
          </p:cNvSpPr>
          <p:nvPr>
            <p:ph type="subTitle" idx="4"/>
          </p:nvPr>
        </p:nvSpPr>
        <p:spPr>
          <a:xfrm>
            <a:off x="5626970" y="1863991"/>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13" name="Google Shape;113;p13"/>
          <p:cNvSpPr txBox="1">
            <a:spLocks noGrp="1"/>
          </p:cNvSpPr>
          <p:nvPr>
            <p:ph type="subTitle" idx="5"/>
          </p:nvPr>
        </p:nvSpPr>
        <p:spPr>
          <a:xfrm>
            <a:off x="5626970" y="2264237"/>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14" name="Google Shape;114;p13"/>
          <p:cNvSpPr txBox="1">
            <a:spLocks noGrp="1"/>
          </p:cNvSpPr>
          <p:nvPr>
            <p:ph type="title" idx="6" hasCustomPrompt="1"/>
          </p:nvPr>
        </p:nvSpPr>
        <p:spPr>
          <a:xfrm>
            <a:off x="1823830" y="2931563"/>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5" name="Google Shape;115;p13"/>
          <p:cNvSpPr txBox="1">
            <a:spLocks noGrp="1"/>
          </p:cNvSpPr>
          <p:nvPr>
            <p:ph type="subTitle" idx="7"/>
          </p:nvPr>
        </p:nvSpPr>
        <p:spPr>
          <a:xfrm>
            <a:off x="853030" y="353517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16" name="Google Shape;116;p13"/>
          <p:cNvSpPr txBox="1">
            <a:spLocks noGrp="1"/>
          </p:cNvSpPr>
          <p:nvPr>
            <p:ph type="subTitle" idx="8"/>
          </p:nvPr>
        </p:nvSpPr>
        <p:spPr>
          <a:xfrm>
            <a:off x="853030" y="3935416"/>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17" name="Google Shape;117;p13"/>
          <p:cNvSpPr txBox="1">
            <a:spLocks noGrp="1"/>
          </p:cNvSpPr>
          <p:nvPr>
            <p:ph type="title" idx="9"/>
          </p:nvPr>
        </p:nvSpPr>
        <p:spPr>
          <a:xfrm>
            <a:off x="720000" y="387600"/>
            <a:ext cx="3852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8" name="Google Shape;118;p13"/>
          <p:cNvSpPr txBox="1">
            <a:spLocks noGrp="1"/>
          </p:cNvSpPr>
          <p:nvPr>
            <p:ph type="title" idx="13" hasCustomPrompt="1"/>
          </p:nvPr>
        </p:nvSpPr>
        <p:spPr>
          <a:xfrm>
            <a:off x="6597770" y="2931563"/>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3"/>
          <p:cNvSpPr txBox="1">
            <a:spLocks noGrp="1"/>
          </p:cNvSpPr>
          <p:nvPr>
            <p:ph type="subTitle" idx="14"/>
          </p:nvPr>
        </p:nvSpPr>
        <p:spPr>
          <a:xfrm>
            <a:off x="5626966" y="353517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20" name="Google Shape;120;p13"/>
          <p:cNvSpPr txBox="1">
            <a:spLocks noGrp="1"/>
          </p:cNvSpPr>
          <p:nvPr>
            <p:ph type="subTitle" idx="15"/>
          </p:nvPr>
        </p:nvSpPr>
        <p:spPr>
          <a:xfrm>
            <a:off x="5626966" y="3935416"/>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121" name="Google Shape;121;p13"/>
          <p:cNvGrpSpPr/>
          <p:nvPr/>
        </p:nvGrpSpPr>
        <p:grpSpPr>
          <a:xfrm>
            <a:off x="2" y="-236925"/>
            <a:ext cx="9143737" cy="5372836"/>
            <a:chOff x="2" y="-236925"/>
            <a:chExt cx="9143737" cy="5372836"/>
          </a:xfrm>
        </p:grpSpPr>
        <p:grpSp>
          <p:nvGrpSpPr>
            <p:cNvPr id="122" name="Google Shape;122;p13"/>
            <p:cNvGrpSpPr/>
            <p:nvPr/>
          </p:nvGrpSpPr>
          <p:grpSpPr>
            <a:xfrm>
              <a:off x="2" y="4608529"/>
              <a:ext cx="9143737" cy="527382"/>
              <a:chOff x="-84625" y="4608567"/>
              <a:chExt cx="9313238" cy="614880"/>
            </a:xfrm>
          </p:grpSpPr>
          <p:sp>
            <p:nvSpPr>
              <p:cNvPr id="123" name="Google Shape;123;p13"/>
              <p:cNvSpPr/>
              <p:nvPr/>
            </p:nvSpPr>
            <p:spPr>
              <a:xfrm>
                <a:off x="-84625" y="4608567"/>
                <a:ext cx="9313238" cy="614880"/>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84600" y="4696002"/>
                <a:ext cx="9313173" cy="52740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3"/>
            <p:cNvSpPr/>
            <p:nvPr/>
          </p:nvSpPr>
          <p:spPr>
            <a:xfrm>
              <a:off x="4664625" y="-236925"/>
              <a:ext cx="4160057" cy="1130751"/>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1">
  <p:cSld name="CUSTOM_19">
    <p:spTree>
      <p:nvGrpSpPr>
        <p:cNvPr id="1" name="Shape 126"/>
        <p:cNvGrpSpPr/>
        <p:nvPr/>
      </p:nvGrpSpPr>
      <p:grpSpPr>
        <a:xfrm>
          <a:off x="0" y="0"/>
          <a:ext cx="0" cy="0"/>
          <a:chOff x="0" y="0"/>
          <a:chExt cx="0" cy="0"/>
        </a:xfrm>
      </p:grpSpPr>
      <p:sp>
        <p:nvSpPr>
          <p:cNvPr id="127" name="Google Shape;127;p14"/>
          <p:cNvSpPr txBox="1">
            <a:spLocks noGrp="1"/>
          </p:cNvSpPr>
          <p:nvPr>
            <p:ph type="subTitle" idx="1"/>
          </p:nvPr>
        </p:nvSpPr>
        <p:spPr>
          <a:xfrm>
            <a:off x="4384325" y="2606750"/>
            <a:ext cx="3849900" cy="91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28" name="Google Shape;128;p14"/>
          <p:cNvSpPr txBox="1">
            <a:spLocks noGrp="1"/>
          </p:cNvSpPr>
          <p:nvPr>
            <p:ph type="title"/>
          </p:nvPr>
        </p:nvSpPr>
        <p:spPr>
          <a:xfrm>
            <a:off x="4196825" y="893825"/>
            <a:ext cx="4224900" cy="178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13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29" name="Google Shape;129;p14"/>
          <p:cNvGrpSpPr/>
          <p:nvPr/>
        </p:nvGrpSpPr>
        <p:grpSpPr>
          <a:xfrm>
            <a:off x="0" y="-100327"/>
            <a:ext cx="9144002" cy="5243824"/>
            <a:chOff x="0" y="-100327"/>
            <a:chExt cx="9144002" cy="5243824"/>
          </a:xfrm>
        </p:grpSpPr>
        <p:grpSp>
          <p:nvGrpSpPr>
            <p:cNvPr id="130" name="Google Shape;130;p14"/>
            <p:cNvGrpSpPr/>
            <p:nvPr/>
          </p:nvGrpSpPr>
          <p:grpSpPr>
            <a:xfrm>
              <a:off x="0" y="3625056"/>
              <a:ext cx="9144002" cy="1518441"/>
              <a:chOff x="-118675" y="3518751"/>
              <a:chExt cx="9381350" cy="1734766"/>
            </a:xfrm>
          </p:grpSpPr>
          <p:sp>
            <p:nvSpPr>
              <p:cNvPr id="131" name="Google Shape;131;p14"/>
              <p:cNvSpPr/>
              <p:nvPr/>
            </p:nvSpPr>
            <p:spPr>
              <a:xfrm>
                <a:off x="-118675" y="3518751"/>
                <a:ext cx="9381303" cy="1734739"/>
              </a:xfrm>
              <a:custGeom>
                <a:avLst/>
                <a:gdLst/>
                <a:ahLst/>
                <a:cxnLst/>
                <a:rect l="l" t="t" r="r" b="b"/>
                <a:pathLst>
                  <a:path w="51662" h="17854" extrusionOk="0">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flipH="1">
                <a:off x="-118661" y="3973877"/>
                <a:ext cx="9381336" cy="127964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p:nvPr/>
          </p:nvSpPr>
          <p:spPr>
            <a:xfrm>
              <a:off x="1808087" y="-100327"/>
              <a:ext cx="4099102" cy="1279656"/>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5029200" y="3256675"/>
            <a:ext cx="33750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800"/>
            </a:lvl1pPr>
            <a:lvl2pPr lvl="1" algn="ctr" rtl="0">
              <a:spcBef>
                <a:spcPts val="0"/>
              </a:spcBef>
              <a:spcAft>
                <a:spcPts val="0"/>
              </a:spcAft>
              <a:buNone/>
              <a:defRPr sz="2800"/>
            </a:lvl2pPr>
            <a:lvl3pPr lvl="2" algn="ctr" rtl="0">
              <a:spcBef>
                <a:spcPts val="0"/>
              </a:spcBef>
              <a:spcAft>
                <a:spcPts val="0"/>
              </a:spcAft>
              <a:buNone/>
              <a:defRPr sz="2800"/>
            </a:lvl3pPr>
            <a:lvl4pPr lvl="3" algn="ctr" rtl="0">
              <a:spcBef>
                <a:spcPts val="0"/>
              </a:spcBef>
              <a:spcAft>
                <a:spcPts val="0"/>
              </a:spcAft>
              <a:buNone/>
              <a:defRPr sz="2800"/>
            </a:lvl4pPr>
            <a:lvl5pPr lvl="4" algn="ctr" rtl="0">
              <a:spcBef>
                <a:spcPts val="0"/>
              </a:spcBef>
              <a:spcAft>
                <a:spcPts val="0"/>
              </a:spcAft>
              <a:buNone/>
              <a:defRPr sz="2800"/>
            </a:lvl5pPr>
            <a:lvl6pPr lvl="5" algn="ctr" rtl="0">
              <a:spcBef>
                <a:spcPts val="0"/>
              </a:spcBef>
              <a:spcAft>
                <a:spcPts val="0"/>
              </a:spcAft>
              <a:buNone/>
              <a:defRPr sz="2800"/>
            </a:lvl6pPr>
            <a:lvl7pPr lvl="6" algn="ctr" rtl="0">
              <a:spcBef>
                <a:spcPts val="0"/>
              </a:spcBef>
              <a:spcAft>
                <a:spcPts val="0"/>
              </a:spcAft>
              <a:buNone/>
              <a:defRPr sz="2800"/>
            </a:lvl7pPr>
            <a:lvl8pPr lvl="7" algn="ctr" rtl="0">
              <a:spcBef>
                <a:spcPts val="0"/>
              </a:spcBef>
              <a:spcAft>
                <a:spcPts val="0"/>
              </a:spcAft>
              <a:buNone/>
              <a:defRPr sz="2800"/>
            </a:lvl8pPr>
            <a:lvl9pPr lvl="8" algn="ctr" rtl="0">
              <a:spcBef>
                <a:spcPts val="0"/>
              </a:spcBef>
              <a:spcAft>
                <a:spcPts val="0"/>
              </a:spcAft>
              <a:buNone/>
              <a:defRPr sz="2800"/>
            </a:lvl9pPr>
          </a:lstStyle>
          <a:p>
            <a:endParaRPr/>
          </a:p>
        </p:txBody>
      </p:sp>
      <p:sp>
        <p:nvSpPr>
          <p:cNvPr id="136" name="Google Shape;136;p15"/>
          <p:cNvSpPr txBox="1">
            <a:spLocks noGrp="1"/>
          </p:cNvSpPr>
          <p:nvPr>
            <p:ph type="subTitle" idx="1"/>
          </p:nvPr>
        </p:nvSpPr>
        <p:spPr>
          <a:xfrm>
            <a:off x="5029200" y="1167625"/>
            <a:ext cx="3375000" cy="20739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a:lvl2pPr>
            <a:lvl3pPr lvl="2" algn="ctr" rtl="0">
              <a:spcBef>
                <a:spcPts val="0"/>
              </a:spcBef>
              <a:spcAft>
                <a:spcPts val="0"/>
              </a:spcAft>
              <a:buNone/>
              <a:defRPr sz="2400"/>
            </a:lvl3pPr>
            <a:lvl4pPr lvl="3" algn="ctr" rtl="0">
              <a:spcBef>
                <a:spcPts val="0"/>
              </a:spcBef>
              <a:spcAft>
                <a:spcPts val="0"/>
              </a:spcAft>
              <a:buNone/>
              <a:defRPr sz="2400"/>
            </a:lvl4pPr>
            <a:lvl5pPr lvl="4" algn="ctr" rtl="0">
              <a:spcBef>
                <a:spcPts val="0"/>
              </a:spcBef>
              <a:spcAft>
                <a:spcPts val="0"/>
              </a:spcAft>
              <a:buNone/>
              <a:defRPr sz="2400"/>
            </a:lvl5pPr>
            <a:lvl6pPr lvl="5" algn="ctr" rtl="0">
              <a:spcBef>
                <a:spcPts val="0"/>
              </a:spcBef>
              <a:spcAft>
                <a:spcPts val="0"/>
              </a:spcAft>
              <a:buNone/>
              <a:defRPr sz="2400"/>
            </a:lvl6pPr>
            <a:lvl7pPr lvl="6" algn="ctr" rtl="0">
              <a:spcBef>
                <a:spcPts val="0"/>
              </a:spcBef>
              <a:spcAft>
                <a:spcPts val="0"/>
              </a:spcAft>
              <a:buNone/>
              <a:defRPr sz="2400"/>
            </a:lvl7pPr>
            <a:lvl8pPr lvl="7" algn="ctr" rtl="0">
              <a:spcBef>
                <a:spcPts val="0"/>
              </a:spcBef>
              <a:spcAft>
                <a:spcPts val="0"/>
              </a:spcAft>
              <a:buNone/>
              <a:defRPr sz="2400"/>
            </a:lvl8pPr>
            <a:lvl9pPr lvl="8" algn="ctr" rtl="0">
              <a:spcBef>
                <a:spcPts val="0"/>
              </a:spcBef>
              <a:spcAft>
                <a:spcPts val="0"/>
              </a:spcAft>
              <a:buNone/>
              <a:defRPr sz="2400"/>
            </a:lvl9pPr>
          </a:lstStyle>
          <a:p>
            <a:endParaRPr/>
          </a:p>
        </p:txBody>
      </p:sp>
      <p:grpSp>
        <p:nvGrpSpPr>
          <p:cNvPr id="137" name="Google Shape;137;p15"/>
          <p:cNvGrpSpPr/>
          <p:nvPr/>
        </p:nvGrpSpPr>
        <p:grpSpPr>
          <a:xfrm>
            <a:off x="-18" y="-400875"/>
            <a:ext cx="9144018" cy="5544362"/>
            <a:chOff x="-18" y="-400875"/>
            <a:chExt cx="9144018" cy="5544362"/>
          </a:xfrm>
        </p:grpSpPr>
        <p:grpSp>
          <p:nvGrpSpPr>
            <p:cNvPr id="138" name="Google Shape;138;p15"/>
            <p:cNvGrpSpPr/>
            <p:nvPr/>
          </p:nvGrpSpPr>
          <p:grpSpPr>
            <a:xfrm>
              <a:off x="-18" y="3615749"/>
              <a:ext cx="9144018" cy="1527738"/>
              <a:chOff x="-18" y="3615749"/>
              <a:chExt cx="9144018" cy="1527738"/>
            </a:xfrm>
          </p:grpSpPr>
          <p:sp>
            <p:nvSpPr>
              <p:cNvPr id="139" name="Google Shape;139;p15"/>
              <p:cNvSpPr/>
              <p:nvPr/>
            </p:nvSpPr>
            <p:spPr>
              <a:xfrm>
                <a:off x="0" y="3615749"/>
                <a:ext cx="9139711" cy="1527729"/>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flipH="1">
                <a:off x="-18" y="4051066"/>
                <a:ext cx="9144018" cy="109242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5"/>
            <p:cNvSpPr/>
            <p:nvPr/>
          </p:nvSpPr>
          <p:spPr>
            <a:xfrm>
              <a:off x="851525" y="-400875"/>
              <a:ext cx="5395024" cy="1466429"/>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142"/>
        <p:cNvGrpSpPr/>
        <p:nvPr/>
      </p:nvGrpSpPr>
      <p:grpSpPr>
        <a:xfrm>
          <a:off x="0" y="0"/>
          <a:ext cx="0" cy="0"/>
          <a:chOff x="0" y="0"/>
          <a:chExt cx="0" cy="0"/>
        </a:xfrm>
      </p:grpSpPr>
      <p:grpSp>
        <p:nvGrpSpPr>
          <p:cNvPr id="143" name="Google Shape;143;p16"/>
          <p:cNvGrpSpPr/>
          <p:nvPr/>
        </p:nvGrpSpPr>
        <p:grpSpPr>
          <a:xfrm>
            <a:off x="-1197425" y="-198548"/>
            <a:ext cx="10341450" cy="5342121"/>
            <a:chOff x="-1197425" y="-198548"/>
            <a:chExt cx="10341450" cy="5342121"/>
          </a:xfrm>
        </p:grpSpPr>
        <p:grpSp>
          <p:nvGrpSpPr>
            <p:cNvPr id="144" name="Google Shape;144;p16"/>
            <p:cNvGrpSpPr/>
            <p:nvPr/>
          </p:nvGrpSpPr>
          <p:grpSpPr>
            <a:xfrm>
              <a:off x="0" y="3185625"/>
              <a:ext cx="9144025" cy="1957948"/>
              <a:chOff x="0" y="3185625"/>
              <a:chExt cx="9144025" cy="1957948"/>
            </a:xfrm>
          </p:grpSpPr>
          <p:sp>
            <p:nvSpPr>
              <p:cNvPr id="145" name="Google Shape;145;p16"/>
              <p:cNvSpPr/>
              <p:nvPr/>
            </p:nvSpPr>
            <p:spPr>
              <a:xfrm>
                <a:off x="0" y="3185625"/>
                <a:ext cx="9144020" cy="1957883"/>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flipH="1">
                <a:off x="2" y="4006350"/>
                <a:ext cx="9144023" cy="1137223"/>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6"/>
            <p:cNvSpPr/>
            <p:nvPr/>
          </p:nvSpPr>
          <p:spPr>
            <a:xfrm rot="10800000">
              <a:off x="3967597" y="-198548"/>
              <a:ext cx="4177080" cy="118869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rot="10800000" flipH="1">
              <a:off x="-1197425" y="-79752"/>
              <a:ext cx="4851777" cy="1380701"/>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6"/>
          <p:cNvSpPr txBox="1">
            <a:spLocks noGrp="1"/>
          </p:cNvSpPr>
          <p:nvPr>
            <p:ph type="title"/>
          </p:nvPr>
        </p:nvSpPr>
        <p:spPr>
          <a:xfrm>
            <a:off x="722375" y="2369225"/>
            <a:ext cx="5778900" cy="106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0" name="Google Shape;150;p16"/>
          <p:cNvSpPr txBox="1">
            <a:spLocks noGrp="1"/>
          </p:cNvSpPr>
          <p:nvPr>
            <p:ph type="title" idx="2" hasCustomPrompt="1"/>
          </p:nvPr>
        </p:nvSpPr>
        <p:spPr>
          <a:xfrm>
            <a:off x="722375" y="1221386"/>
            <a:ext cx="1313100" cy="9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51" name="Google Shape;151;p16"/>
          <p:cNvSpPr txBox="1">
            <a:spLocks noGrp="1"/>
          </p:cNvSpPr>
          <p:nvPr>
            <p:ph type="subTitle" idx="1"/>
          </p:nvPr>
        </p:nvSpPr>
        <p:spPr>
          <a:xfrm>
            <a:off x="722375" y="3396499"/>
            <a:ext cx="4594500" cy="44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22_1_2">
    <p:spTree>
      <p:nvGrpSpPr>
        <p:cNvPr id="1" name="Shape 152"/>
        <p:cNvGrpSpPr/>
        <p:nvPr/>
      </p:nvGrpSpPr>
      <p:grpSpPr>
        <a:xfrm>
          <a:off x="0" y="0"/>
          <a:ext cx="0" cy="0"/>
          <a:chOff x="0" y="0"/>
          <a:chExt cx="0" cy="0"/>
        </a:xfrm>
      </p:grpSpPr>
      <p:grpSp>
        <p:nvGrpSpPr>
          <p:cNvPr id="153" name="Google Shape;153;p17"/>
          <p:cNvGrpSpPr/>
          <p:nvPr/>
        </p:nvGrpSpPr>
        <p:grpSpPr>
          <a:xfrm>
            <a:off x="-1210375" y="-395050"/>
            <a:ext cx="10354392" cy="5543619"/>
            <a:chOff x="-1210375" y="-395050"/>
            <a:chExt cx="10354392" cy="5543619"/>
          </a:xfrm>
        </p:grpSpPr>
        <p:grpSp>
          <p:nvGrpSpPr>
            <p:cNvPr id="154" name="Google Shape;154;p17"/>
            <p:cNvGrpSpPr/>
            <p:nvPr/>
          </p:nvGrpSpPr>
          <p:grpSpPr>
            <a:xfrm>
              <a:off x="0" y="1491050"/>
              <a:ext cx="9144017" cy="3657519"/>
              <a:chOff x="0" y="1491050"/>
              <a:chExt cx="9144017" cy="3657519"/>
            </a:xfrm>
          </p:grpSpPr>
          <p:sp>
            <p:nvSpPr>
              <p:cNvPr id="155" name="Google Shape;155;p17"/>
              <p:cNvSpPr/>
              <p:nvPr/>
            </p:nvSpPr>
            <p:spPr>
              <a:xfrm>
                <a:off x="0" y="1491050"/>
                <a:ext cx="9143838" cy="3657519"/>
              </a:xfrm>
              <a:custGeom>
                <a:avLst/>
                <a:gdLst/>
                <a:ahLst/>
                <a:cxnLst/>
                <a:rect l="l" t="t" r="r" b="b"/>
                <a:pathLst>
                  <a:path w="249917" h="52159" extrusionOk="0">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0" y="4132575"/>
                <a:ext cx="9144017" cy="101581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17"/>
            <p:cNvGrpSpPr/>
            <p:nvPr/>
          </p:nvGrpSpPr>
          <p:grpSpPr>
            <a:xfrm>
              <a:off x="-1210375" y="-395050"/>
              <a:ext cx="9429424" cy="1477717"/>
              <a:chOff x="-1210375" y="-395050"/>
              <a:chExt cx="9429424" cy="1477717"/>
            </a:xfrm>
          </p:grpSpPr>
          <p:sp>
            <p:nvSpPr>
              <p:cNvPr id="158" name="Google Shape;158;p17"/>
              <p:cNvSpPr/>
              <p:nvPr/>
            </p:nvSpPr>
            <p:spPr>
              <a:xfrm rot="10800000" flipH="1">
                <a:off x="-1210375" y="-206209"/>
                <a:ext cx="3865512" cy="1100034"/>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485501" y="-395050"/>
                <a:ext cx="4733548" cy="1477717"/>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0" name="Google Shape;160;p17"/>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61" name="Google Shape;161;p17"/>
          <p:cNvSpPr txBox="1">
            <a:spLocks noGrp="1"/>
          </p:cNvSpPr>
          <p:nvPr>
            <p:ph type="title" idx="2" hasCustomPrompt="1"/>
          </p:nvPr>
        </p:nvSpPr>
        <p:spPr>
          <a:xfrm>
            <a:off x="7102311" y="1221386"/>
            <a:ext cx="1313100" cy="95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2" name="Google Shape;162;p17"/>
          <p:cNvSpPr txBox="1">
            <a:spLocks noGrp="1"/>
          </p:cNvSpPr>
          <p:nvPr>
            <p:ph type="subTitle" idx="1"/>
          </p:nvPr>
        </p:nvSpPr>
        <p:spPr>
          <a:xfrm>
            <a:off x="3485511" y="3396499"/>
            <a:ext cx="4929900" cy="44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3_1">
    <p:spTree>
      <p:nvGrpSpPr>
        <p:cNvPr id="1" name="Shape 163"/>
        <p:cNvGrpSpPr/>
        <p:nvPr/>
      </p:nvGrpSpPr>
      <p:grpSpPr>
        <a:xfrm>
          <a:off x="0" y="0"/>
          <a:ext cx="0" cy="0"/>
          <a:chOff x="0" y="0"/>
          <a:chExt cx="0" cy="0"/>
        </a:xfrm>
      </p:grpSpPr>
      <p:grpSp>
        <p:nvGrpSpPr>
          <p:cNvPr id="164" name="Google Shape;164;p18"/>
          <p:cNvGrpSpPr/>
          <p:nvPr/>
        </p:nvGrpSpPr>
        <p:grpSpPr>
          <a:xfrm>
            <a:off x="0" y="-80400"/>
            <a:ext cx="10177640" cy="5224226"/>
            <a:chOff x="0" y="-80400"/>
            <a:chExt cx="10177640" cy="5224226"/>
          </a:xfrm>
        </p:grpSpPr>
        <p:sp>
          <p:nvSpPr>
            <p:cNvPr id="165" name="Google Shape;165;p18"/>
            <p:cNvSpPr/>
            <p:nvPr/>
          </p:nvSpPr>
          <p:spPr>
            <a:xfrm>
              <a:off x="6665603" y="-80400"/>
              <a:ext cx="3512037" cy="1096455"/>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8"/>
            <p:cNvGrpSpPr/>
            <p:nvPr/>
          </p:nvGrpSpPr>
          <p:grpSpPr>
            <a:xfrm>
              <a:off x="0" y="3595901"/>
              <a:ext cx="9144060" cy="1547926"/>
              <a:chOff x="0" y="3595901"/>
              <a:chExt cx="9144060" cy="1547926"/>
            </a:xfrm>
          </p:grpSpPr>
          <p:sp>
            <p:nvSpPr>
              <p:cNvPr id="167" name="Google Shape;167;p18"/>
              <p:cNvSpPr/>
              <p:nvPr/>
            </p:nvSpPr>
            <p:spPr>
              <a:xfrm>
                <a:off x="0" y="3595901"/>
                <a:ext cx="9144017" cy="1547602"/>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0" y="4418075"/>
                <a:ext cx="9144060" cy="725752"/>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18"/>
          <p:cNvSpPr txBox="1">
            <a:spLocks noGrp="1"/>
          </p:cNvSpPr>
          <p:nvPr>
            <p:ph type="subTitle" idx="1"/>
          </p:nvPr>
        </p:nvSpPr>
        <p:spPr>
          <a:xfrm>
            <a:off x="953050" y="2102140"/>
            <a:ext cx="2475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70" name="Google Shape;170;p18"/>
          <p:cNvSpPr txBox="1">
            <a:spLocks noGrp="1"/>
          </p:cNvSpPr>
          <p:nvPr>
            <p:ph type="subTitle" idx="2"/>
          </p:nvPr>
        </p:nvSpPr>
        <p:spPr>
          <a:xfrm>
            <a:off x="953050" y="2471048"/>
            <a:ext cx="24756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71" name="Google Shape;171;p18"/>
          <p:cNvSpPr txBox="1">
            <a:spLocks noGrp="1"/>
          </p:cNvSpPr>
          <p:nvPr>
            <p:ph type="subTitle" idx="3"/>
          </p:nvPr>
        </p:nvSpPr>
        <p:spPr>
          <a:xfrm>
            <a:off x="5721186" y="2102140"/>
            <a:ext cx="24756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72" name="Google Shape;172;p18"/>
          <p:cNvSpPr txBox="1">
            <a:spLocks noGrp="1"/>
          </p:cNvSpPr>
          <p:nvPr>
            <p:ph type="subTitle" idx="4"/>
          </p:nvPr>
        </p:nvSpPr>
        <p:spPr>
          <a:xfrm>
            <a:off x="5721186" y="2471048"/>
            <a:ext cx="24756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73" name="Google Shape;173;p18"/>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74" name="Google Shape;174;p18"/>
          <p:cNvSpPr txBox="1">
            <a:spLocks noGrp="1"/>
          </p:cNvSpPr>
          <p:nvPr>
            <p:ph type="title" idx="5" hasCustomPrompt="1"/>
          </p:nvPr>
        </p:nvSpPr>
        <p:spPr>
          <a:xfrm>
            <a:off x="1747900" y="150601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5" name="Google Shape;175;p18"/>
          <p:cNvSpPr txBox="1">
            <a:spLocks noGrp="1"/>
          </p:cNvSpPr>
          <p:nvPr>
            <p:ph type="title" idx="6" hasCustomPrompt="1"/>
          </p:nvPr>
        </p:nvSpPr>
        <p:spPr>
          <a:xfrm>
            <a:off x="6516036" y="1506018"/>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400"/>
              <a:buNone/>
              <a:defRPr sz="38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176"/>
        <p:cNvGrpSpPr/>
        <p:nvPr/>
      </p:nvGrpSpPr>
      <p:grpSpPr>
        <a:xfrm>
          <a:off x="0" y="0"/>
          <a:ext cx="0" cy="0"/>
          <a:chOff x="0" y="0"/>
          <a:chExt cx="0" cy="0"/>
        </a:xfrm>
      </p:grpSpPr>
      <p:sp>
        <p:nvSpPr>
          <p:cNvPr id="177" name="Google Shape;177;p19"/>
          <p:cNvSpPr txBox="1">
            <a:spLocks noGrp="1"/>
          </p:cNvSpPr>
          <p:nvPr>
            <p:ph type="subTitle" idx="1"/>
          </p:nvPr>
        </p:nvSpPr>
        <p:spPr>
          <a:xfrm>
            <a:off x="727841"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78" name="Google Shape;178;p19"/>
          <p:cNvSpPr txBox="1">
            <a:spLocks noGrp="1"/>
          </p:cNvSpPr>
          <p:nvPr>
            <p:ph type="subTitle" idx="2"/>
          </p:nvPr>
        </p:nvSpPr>
        <p:spPr>
          <a:xfrm>
            <a:off x="727841"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9" name="Google Shape;179;p19"/>
          <p:cNvSpPr txBox="1">
            <a:spLocks noGrp="1"/>
          </p:cNvSpPr>
          <p:nvPr>
            <p:ph type="subTitle" idx="3"/>
          </p:nvPr>
        </p:nvSpPr>
        <p:spPr>
          <a:xfrm>
            <a:off x="3428100"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80" name="Google Shape;180;p19"/>
          <p:cNvSpPr txBox="1">
            <a:spLocks noGrp="1"/>
          </p:cNvSpPr>
          <p:nvPr>
            <p:ph type="subTitle" idx="4"/>
          </p:nvPr>
        </p:nvSpPr>
        <p:spPr>
          <a:xfrm>
            <a:off x="3428100"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81" name="Google Shape;181;p19"/>
          <p:cNvSpPr txBox="1">
            <a:spLocks noGrp="1"/>
          </p:cNvSpPr>
          <p:nvPr>
            <p:ph type="subTitle" idx="5"/>
          </p:nvPr>
        </p:nvSpPr>
        <p:spPr>
          <a:xfrm>
            <a:off x="6128359" y="2163388"/>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182" name="Google Shape;182;p19"/>
          <p:cNvSpPr txBox="1">
            <a:spLocks noGrp="1"/>
          </p:cNvSpPr>
          <p:nvPr>
            <p:ph type="subTitle" idx="6"/>
          </p:nvPr>
        </p:nvSpPr>
        <p:spPr>
          <a:xfrm>
            <a:off x="6128359" y="2494916"/>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83" name="Google Shape;183;p19"/>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84" name="Google Shape;184;p19"/>
          <p:cNvGrpSpPr/>
          <p:nvPr/>
        </p:nvGrpSpPr>
        <p:grpSpPr>
          <a:xfrm>
            <a:off x="0" y="178475"/>
            <a:ext cx="9559162" cy="4965067"/>
            <a:chOff x="0" y="178475"/>
            <a:chExt cx="9559162" cy="4965067"/>
          </a:xfrm>
        </p:grpSpPr>
        <p:grpSp>
          <p:nvGrpSpPr>
            <p:cNvPr id="185" name="Google Shape;185;p19"/>
            <p:cNvGrpSpPr/>
            <p:nvPr/>
          </p:nvGrpSpPr>
          <p:grpSpPr>
            <a:xfrm>
              <a:off x="0" y="3868275"/>
              <a:ext cx="9144023" cy="1275267"/>
              <a:chOff x="0" y="3868275"/>
              <a:chExt cx="9144023" cy="1275267"/>
            </a:xfrm>
          </p:grpSpPr>
          <p:sp>
            <p:nvSpPr>
              <p:cNvPr id="186" name="Google Shape;186;p19"/>
              <p:cNvSpPr/>
              <p:nvPr/>
            </p:nvSpPr>
            <p:spPr>
              <a:xfrm>
                <a:off x="0" y="3868275"/>
                <a:ext cx="9144017" cy="1275265"/>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0" y="4456400"/>
                <a:ext cx="9144023" cy="687142"/>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9"/>
            <p:cNvSpPr/>
            <p:nvPr/>
          </p:nvSpPr>
          <p:spPr>
            <a:xfrm>
              <a:off x="6292054" y="178475"/>
              <a:ext cx="3267107" cy="888037"/>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189"/>
        <p:cNvGrpSpPr/>
        <p:nvPr/>
      </p:nvGrpSpPr>
      <p:grpSpPr>
        <a:xfrm>
          <a:off x="0" y="0"/>
          <a:ext cx="0" cy="0"/>
          <a:chOff x="0" y="0"/>
          <a:chExt cx="0" cy="0"/>
        </a:xfrm>
      </p:grpSpPr>
      <p:grpSp>
        <p:nvGrpSpPr>
          <p:cNvPr id="190" name="Google Shape;190;p20"/>
          <p:cNvGrpSpPr/>
          <p:nvPr/>
        </p:nvGrpSpPr>
        <p:grpSpPr>
          <a:xfrm>
            <a:off x="0" y="-113275"/>
            <a:ext cx="9431468" cy="5256893"/>
            <a:chOff x="0" y="-113275"/>
            <a:chExt cx="9431468" cy="5256893"/>
          </a:xfrm>
        </p:grpSpPr>
        <p:grpSp>
          <p:nvGrpSpPr>
            <p:cNvPr id="191" name="Google Shape;191;p20"/>
            <p:cNvGrpSpPr/>
            <p:nvPr/>
          </p:nvGrpSpPr>
          <p:grpSpPr>
            <a:xfrm>
              <a:off x="0" y="4342956"/>
              <a:ext cx="9143948" cy="800662"/>
              <a:chOff x="111537" y="3860488"/>
              <a:chExt cx="8920925" cy="1107723"/>
            </a:xfrm>
          </p:grpSpPr>
          <p:sp>
            <p:nvSpPr>
              <p:cNvPr id="192" name="Google Shape;192;p20"/>
              <p:cNvSpPr/>
              <p:nvPr/>
            </p:nvSpPr>
            <p:spPr>
              <a:xfrm>
                <a:off x="111537" y="3860488"/>
                <a:ext cx="8920925" cy="1107723"/>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flipH="1">
                <a:off x="111537" y="4089418"/>
                <a:ext cx="8920859" cy="87040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0"/>
            <p:cNvSpPr/>
            <p:nvPr/>
          </p:nvSpPr>
          <p:spPr>
            <a:xfrm>
              <a:off x="5095187" y="-113275"/>
              <a:ext cx="4336281" cy="1121077"/>
            </a:xfrm>
            <a:custGeom>
              <a:avLst/>
              <a:gdLst/>
              <a:ahLst/>
              <a:cxnLst/>
              <a:rect l="l" t="t" r="r" b="b"/>
              <a:pathLst>
                <a:path w="121686" h="31460" extrusionOk="0">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0"/>
          <p:cNvSpPr txBox="1">
            <a:spLocks noGrp="1"/>
          </p:cNvSpPr>
          <p:nvPr>
            <p:ph type="subTitle" idx="1"/>
          </p:nvPr>
        </p:nvSpPr>
        <p:spPr>
          <a:xfrm>
            <a:off x="845225"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196" name="Google Shape;196;p20"/>
          <p:cNvSpPr txBox="1">
            <a:spLocks noGrp="1"/>
          </p:cNvSpPr>
          <p:nvPr>
            <p:ph type="subTitle" idx="2"/>
          </p:nvPr>
        </p:nvSpPr>
        <p:spPr>
          <a:xfrm>
            <a:off x="845225"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97" name="Google Shape;197;p20"/>
          <p:cNvSpPr txBox="1">
            <a:spLocks noGrp="1"/>
          </p:cNvSpPr>
          <p:nvPr>
            <p:ph type="subTitle" idx="3"/>
          </p:nvPr>
        </p:nvSpPr>
        <p:spPr>
          <a:xfrm>
            <a:off x="3536543"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198" name="Google Shape;198;p20"/>
          <p:cNvSpPr txBox="1">
            <a:spLocks noGrp="1"/>
          </p:cNvSpPr>
          <p:nvPr>
            <p:ph type="subTitle" idx="4"/>
          </p:nvPr>
        </p:nvSpPr>
        <p:spPr>
          <a:xfrm>
            <a:off x="3536557"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99" name="Google Shape;199;p20"/>
          <p:cNvSpPr txBox="1">
            <a:spLocks noGrp="1"/>
          </p:cNvSpPr>
          <p:nvPr>
            <p:ph type="subTitle" idx="5"/>
          </p:nvPr>
        </p:nvSpPr>
        <p:spPr>
          <a:xfrm>
            <a:off x="6227875" y="3291078"/>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a:latin typeface="Karantina"/>
                <a:ea typeface="Karantina"/>
                <a:cs typeface="Karantina"/>
                <a:sym typeface="Karantina"/>
              </a:defRPr>
            </a:lvl1pPr>
            <a:lvl2pPr lvl="1" rtl="0">
              <a:lnSpc>
                <a:spcPct val="100000"/>
              </a:lnSpc>
              <a:spcBef>
                <a:spcPts val="0"/>
              </a:spcBef>
              <a:spcAft>
                <a:spcPts val="0"/>
              </a:spcAft>
              <a:buNone/>
              <a:defRPr sz="2800">
                <a:latin typeface="Karantina"/>
                <a:ea typeface="Karantina"/>
                <a:cs typeface="Karantina"/>
                <a:sym typeface="Karantina"/>
              </a:defRPr>
            </a:lvl2pPr>
            <a:lvl3pPr lvl="2" rtl="0">
              <a:lnSpc>
                <a:spcPct val="100000"/>
              </a:lnSpc>
              <a:spcBef>
                <a:spcPts val="0"/>
              </a:spcBef>
              <a:spcAft>
                <a:spcPts val="0"/>
              </a:spcAft>
              <a:buNone/>
              <a:defRPr sz="2800">
                <a:latin typeface="Karantina"/>
                <a:ea typeface="Karantina"/>
                <a:cs typeface="Karantina"/>
                <a:sym typeface="Karantina"/>
              </a:defRPr>
            </a:lvl3pPr>
            <a:lvl4pPr lvl="3" rtl="0">
              <a:lnSpc>
                <a:spcPct val="100000"/>
              </a:lnSpc>
              <a:spcBef>
                <a:spcPts val="0"/>
              </a:spcBef>
              <a:spcAft>
                <a:spcPts val="0"/>
              </a:spcAft>
              <a:buNone/>
              <a:defRPr sz="2800">
                <a:latin typeface="Karantina"/>
                <a:ea typeface="Karantina"/>
                <a:cs typeface="Karantina"/>
                <a:sym typeface="Karantina"/>
              </a:defRPr>
            </a:lvl4pPr>
            <a:lvl5pPr lvl="4" rtl="0">
              <a:lnSpc>
                <a:spcPct val="100000"/>
              </a:lnSpc>
              <a:spcBef>
                <a:spcPts val="0"/>
              </a:spcBef>
              <a:spcAft>
                <a:spcPts val="0"/>
              </a:spcAft>
              <a:buNone/>
              <a:defRPr sz="2800">
                <a:latin typeface="Karantina"/>
                <a:ea typeface="Karantina"/>
                <a:cs typeface="Karantina"/>
                <a:sym typeface="Karantina"/>
              </a:defRPr>
            </a:lvl5pPr>
            <a:lvl6pPr lvl="5" rtl="0">
              <a:lnSpc>
                <a:spcPct val="100000"/>
              </a:lnSpc>
              <a:spcBef>
                <a:spcPts val="0"/>
              </a:spcBef>
              <a:spcAft>
                <a:spcPts val="0"/>
              </a:spcAft>
              <a:buNone/>
              <a:defRPr sz="2800">
                <a:latin typeface="Karantina"/>
                <a:ea typeface="Karantina"/>
                <a:cs typeface="Karantina"/>
                <a:sym typeface="Karantina"/>
              </a:defRPr>
            </a:lvl6pPr>
            <a:lvl7pPr lvl="6" rtl="0">
              <a:lnSpc>
                <a:spcPct val="100000"/>
              </a:lnSpc>
              <a:spcBef>
                <a:spcPts val="0"/>
              </a:spcBef>
              <a:spcAft>
                <a:spcPts val="0"/>
              </a:spcAft>
              <a:buNone/>
              <a:defRPr sz="2800">
                <a:latin typeface="Karantina"/>
                <a:ea typeface="Karantina"/>
                <a:cs typeface="Karantina"/>
                <a:sym typeface="Karantina"/>
              </a:defRPr>
            </a:lvl7pPr>
            <a:lvl8pPr lvl="7" rtl="0">
              <a:lnSpc>
                <a:spcPct val="100000"/>
              </a:lnSpc>
              <a:spcBef>
                <a:spcPts val="0"/>
              </a:spcBef>
              <a:spcAft>
                <a:spcPts val="0"/>
              </a:spcAft>
              <a:buNone/>
              <a:defRPr sz="2800">
                <a:latin typeface="Karantina"/>
                <a:ea typeface="Karantina"/>
                <a:cs typeface="Karantina"/>
                <a:sym typeface="Karantina"/>
              </a:defRPr>
            </a:lvl8pPr>
            <a:lvl9pPr lvl="8" rtl="0">
              <a:lnSpc>
                <a:spcPct val="100000"/>
              </a:lnSpc>
              <a:spcBef>
                <a:spcPts val="0"/>
              </a:spcBef>
              <a:spcAft>
                <a:spcPts val="0"/>
              </a:spcAft>
              <a:buNone/>
              <a:defRPr sz="2800">
                <a:latin typeface="Karantina"/>
                <a:ea typeface="Karantina"/>
                <a:cs typeface="Karantina"/>
                <a:sym typeface="Karantina"/>
              </a:defRPr>
            </a:lvl9pPr>
          </a:lstStyle>
          <a:p>
            <a:endParaRPr/>
          </a:p>
        </p:txBody>
      </p:sp>
      <p:sp>
        <p:nvSpPr>
          <p:cNvPr id="200" name="Google Shape;200;p20"/>
          <p:cNvSpPr txBox="1">
            <a:spLocks noGrp="1"/>
          </p:cNvSpPr>
          <p:nvPr>
            <p:ph type="subTitle" idx="6"/>
          </p:nvPr>
        </p:nvSpPr>
        <p:spPr>
          <a:xfrm>
            <a:off x="6227875" y="3629463"/>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01" name="Google Shape;201;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grpSp>
        <p:nvGrpSpPr>
          <p:cNvPr id="26" name="Google Shape;26;p3"/>
          <p:cNvGrpSpPr/>
          <p:nvPr/>
        </p:nvGrpSpPr>
        <p:grpSpPr>
          <a:xfrm>
            <a:off x="-441763" y="-268506"/>
            <a:ext cx="9585656" cy="5416748"/>
            <a:chOff x="-441763" y="-268506"/>
            <a:chExt cx="9585656" cy="5416748"/>
          </a:xfrm>
        </p:grpSpPr>
        <p:sp>
          <p:nvSpPr>
            <p:cNvPr id="27" name="Google Shape;27;p3"/>
            <p:cNvSpPr/>
            <p:nvPr/>
          </p:nvSpPr>
          <p:spPr>
            <a:xfrm rot="10800000" flipH="1">
              <a:off x="-441763" y="-268506"/>
              <a:ext cx="6168779" cy="1755552"/>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srgbClr>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0" y="2786874"/>
              <a:ext cx="9143893" cy="2361368"/>
              <a:chOff x="0" y="2786874"/>
              <a:chExt cx="9143893" cy="2361368"/>
            </a:xfrm>
          </p:grpSpPr>
          <p:sp>
            <p:nvSpPr>
              <p:cNvPr id="29" name="Google Shape;29;p3"/>
              <p:cNvSpPr/>
              <p:nvPr/>
            </p:nvSpPr>
            <p:spPr>
              <a:xfrm>
                <a:off x="0" y="2786874"/>
                <a:ext cx="9143838" cy="2361368"/>
              </a:xfrm>
              <a:custGeom>
                <a:avLst/>
                <a:gdLst/>
                <a:ahLst/>
                <a:cxnLst/>
                <a:rect l="l" t="t" r="r" b="b"/>
                <a:pathLst>
                  <a:path w="249917" h="52159" extrusionOk="0">
                    <a:moveTo>
                      <a:pt x="249917" y="1"/>
                    </a:moveTo>
                    <a:cubicBezTo>
                      <a:pt x="249917" y="1"/>
                      <a:pt x="237567" y="1"/>
                      <a:pt x="232571" y="1000"/>
                    </a:cubicBezTo>
                    <a:cubicBezTo>
                      <a:pt x="227575" y="1999"/>
                      <a:pt x="219901" y="3398"/>
                      <a:pt x="217903" y="3398"/>
                    </a:cubicBezTo>
                    <a:cubicBezTo>
                      <a:pt x="215905" y="3398"/>
                      <a:pt x="213906" y="2679"/>
                      <a:pt x="209390" y="3678"/>
                    </a:cubicBezTo>
                    <a:cubicBezTo>
                      <a:pt x="204834" y="4677"/>
                      <a:pt x="197719" y="4957"/>
                      <a:pt x="194722" y="4957"/>
                    </a:cubicBezTo>
                    <a:cubicBezTo>
                      <a:pt x="191764" y="4957"/>
                      <a:pt x="188327" y="4277"/>
                      <a:pt x="185609" y="4277"/>
                    </a:cubicBezTo>
                    <a:cubicBezTo>
                      <a:pt x="182931" y="4277"/>
                      <a:pt x="181093" y="2838"/>
                      <a:pt x="179214" y="3958"/>
                    </a:cubicBezTo>
                    <a:cubicBezTo>
                      <a:pt x="177376" y="5117"/>
                      <a:pt x="177536" y="5117"/>
                      <a:pt x="175537" y="5676"/>
                    </a:cubicBezTo>
                    <a:cubicBezTo>
                      <a:pt x="173539" y="6276"/>
                      <a:pt x="173819" y="5836"/>
                      <a:pt x="171980" y="5836"/>
                    </a:cubicBezTo>
                    <a:cubicBezTo>
                      <a:pt x="170142" y="5836"/>
                      <a:pt x="170262" y="5676"/>
                      <a:pt x="167984" y="6396"/>
                    </a:cubicBezTo>
                    <a:cubicBezTo>
                      <a:pt x="165705" y="7115"/>
                      <a:pt x="164866" y="7235"/>
                      <a:pt x="163867" y="7675"/>
                    </a:cubicBezTo>
                    <a:cubicBezTo>
                      <a:pt x="162388" y="8194"/>
                      <a:pt x="160829" y="8474"/>
                      <a:pt x="159311" y="8514"/>
                    </a:cubicBezTo>
                    <a:cubicBezTo>
                      <a:pt x="158032" y="8514"/>
                      <a:pt x="155873" y="7675"/>
                      <a:pt x="153475" y="7675"/>
                    </a:cubicBezTo>
                    <a:cubicBezTo>
                      <a:pt x="151037" y="7675"/>
                      <a:pt x="144523" y="8514"/>
                      <a:pt x="141365" y="8114"/>
                    </a:cubicBezTo>
                    <a:cubicBezTo>
                      <a:pt x="138248" y="7675"/>
                      <a:pt x="134691" y="7115"/>
                      <a:pt x="131973" y="7115"/>
                    </a:cubicBezTo>
                    <a:cubicBezTo>
                      <a:pt x="129295" y="7115"/>
                      <a:pt x="127976" y="6116"/>
                      <a:pt x="121901" y="6515"/>
                    </a:cubicBezTo>
                    <a:cubicBezTo>
                      <a:pt x="117505" y="6835"/>
                      <a:pt x="113148" y="7355"/>
                      <a:pt x="108792" y="8114"/>
                    </a:cubicBezTo>
                    <a:cubicBezTo>
                      <a:pt x="105235" y="8674"/>
                      <a:pt x="103796" y="8953"/>
                      <a:pt x="100119" y="8514"/>
                    </a:cubicBezTo>
                    <a:cubicBezTo>
                      <a:pt x="96442" y="8114"/>
                      <a:pt x="92605" y="8953"/>
                      <a:pt x="88168" y="8114"/>
                    </a:cubicBezTo>
                    <a:cubicBezTo>
                      <a:pt x="83772" y="7235"/>
                      <a:pt x="81654" y="6396"/>
                      <a:pt x="78936" y="5956"/>
                    </a:cubicBezTo>
                    <a:cubicBezTo>
                      <a:pt x="75459" y="5516"/>
                      <a:pt x="71942" y="5316"/>
                      <a:pt x="68464" y="5396"/>
                    </a:cubicBezTo>
                    <a:cubicBezTo>
                      <a:pt x="64188" y="5396"/>
                      <a:pt x="63908" y="4117"/>
                      <a:pt x="61910" y="4957"/>
                    </a:cubicBezTo>
                    <a:cubicBezTo>
                      <a:pt x="59911" y="5836"/>
                      <a:pt x="60351" y="7115"/>
                      <a:pt x="58473" y="7115"/>
                    </a:cubicBezTo>
                    <a:cubicBezTo>
                      <a:pt x="56634" y="7115"/>
                      <a:pt x="56474" y="5556"/>
                      <a:pt x="54795" y="5676"/>
                    </a:cubicBezTo>
                    <a:cubicBezTo>
                      <a:pt x="53077" y="5836"/>
                      <a:pt x="53237" y="7395"/>
                      <a:pt x="51798" y="7515"/>
                    </a:cubicBezTo>
                    <a:cubicBezTo>
                      <a:pt x="50359" y="7675"/>
                      <a:pt x="51079" y="6675"/>
                      <a:pt x="49240" y="6675"/>
                    </a:cubicBezTo>
                    <a:cubicBezTo>
                      <a:pt x="47401" y="6675"/>
                      <a:pt x="48680" y="8794"/>
                      <a:pt x="46962" y="8953"/>
                    </a:cubicBezTo>
                    <a:cubicBezTo>
                      <a:pt x="45243" y="9113"/>
                      <a:pt x="44963" y="10392"/>
                      <a:pt x="40847" y="8953"/>
                    </a:cubicBezTo>
                    <a:cubicBezTo>
                      <a:pt x="36730" y="7515"/>
                      <a:pt x="34732" y="9393"/>
                      <a:pt x="33013" y="8514"/>
                    </a:cubicBezTo>
                    <a:cubicBezTo>
                      <a:pt x="31295" y="7675"/>
                      <a:pt x="28737" y="7675"/>
                      <a:pt x="26179" y="7115"/>
                    </a:cubicBezTo>
                    <a:cubicBezTo>
                      <a:pt x="23621" y="6555"/>
                      <a:pt x="22502" y="6116"/>
                      <a:pt x="17786" y="6955"/>
                    </a:cubicBezTo>
                    <a:cubicBezTo>
                      <a:pt x="13109" y="7794"/>
                      <a:pt x="0" y="9793"/>
                      <a:pt x="0" y="9793"/>
                    </a:cubicBezTo>
                    <a:lnTo>
                      <a:pt x="0" y="52158"/>
                    </a:lnTo>
                    <a:lnTo>
                      <a:pt x="249917" y="52158"/>
                    </a:lnTo>
                    <a:close/>
                  </a:path>
                </a:pathLst>
              </a:custGeom>
              <a:gradFill>
                <a:gsLst>
                  <a:gs pos="0">
                    <a:srgbClr val="193D7E">
                      <a:alpha val="17190"/>
                    </a:srgbClr>
                  </a:gs>
                  <a:gs pos="100000">
                    <a:srgbClr val="4884B6">
                      <a:alpha val="61568"/>
                      <a:alpha val="1719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3733825"/>
                <a:ext cx="9143893" cy="140964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31;p3"/>
          <p:cNvSpPr txBox="1">
            <a:spLocks noGrp="1"/>
          </p:cNvSpPr>
          <p:nvPr>
            <p:ph type="title"/>
          </p:nvPr>
        </p:nvSpPr>
        <p:spPr>
          <a:xfrm>
            <a:off x="722375" y="2369223"/>
            <a:ext cx="4929900" cy="1065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8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32" name="Google Shape;32;p3"/>
          <p:cNvSpPr txBox="1">
            <a:spLocks noGrp="1"/>
          </p:cNvSpPr>
          <p:nvPr>
            <p:ph type="title" idx="2" hasCustomPrompt="1"/>
          </p:nvPr>
        </p:nvSpPr>
        <p:spPr>
          <a:xfrm>
            <a:off x="722375" y="1221386"/>
            <a:ext cx="1313100" cy="9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3" name="Google Shape;33;p3"/>
          <p:cNvSpPr txBox="1">
            <a:spLocks noGrp="1"/>
          </p:cNvSpPr>
          <p:nvPr>
            <p:ph type="subTitle" idx="1"/>
          </p:nvPr>
        </p:nvSpPr>
        <p:spPr>
          <a:xfrm>
            <a:off x="722375" y="3396499"/>
            <a:ext cx="4594500" cy="44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202"/>
        <p:cNvGrpSpPr/>
        <p:nvPr/>
      </p:nvGrpSpPr>
      <p:grpSpPr>
        <a:xfrm>
          <a:off x="0" y="0"/>
          <a:ext cx="0" cy="0"/>
          <a:chOff x="0" y="0"/>
          <a:chExt cx="0" cy="0"/>
        </a:xfrm>
      </p:grpSpPr>
      <p:grpSp>
        <p:nvGrpSpPr>
          <p:cNvPr id="203" name="Google Shape;203;p21"/>
          <p:cNvGrpSpPr/>
          <p:nvPr/>
        </p:nvGrpSpPr>
        <p:grpSpPr>
          <a:xfrm>
            <a:off x="0" y="4015798"/>
            <a:ext cx="9144060" cy="1127726"/>
            <a:chOff x="0" y="4015798"/>
            <a:chExt cx="9144060" cy="1127726"/>
          </a:xfrm>
        </p:grpSpPr>
        <p:sp>
          <p:nvSpPr>
            <p:cNvPr id="204" name="Google Shape;204;p21"/>
            <p:cNvSpPr/>
            <p:nvPr/>
          </p:nvSpPr>
          <p:spPr>
            <a:xfrm>
              <a:off x="0" y="4015798"/>
              <a:ext cx="9144020" cy="1127715"/>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0" y="4616123"/>
              <a:ext cx="9144060" cy="527401"/>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1"/>
          <p:cNvGrpSpPr/>
          <p:nvPr/>
        </p:nvGrpSpPr>
        <p:grpSpPr>
          <a:xfrm>
            <a:off x="-781747" y="251600"/>
            <a:ext cx="11042735" cy="1229100"/>
            <a:chOff x="-798585" y="175400"/>
            <a:chExt cx="11042735" cy="1229100"/>
          </a:xfrm>
        </p:grpSpPr>
        <p:sp>
          <p:nvSpPr>
            <p:cNvPr id="207" name="Google Shape;207;p21"/>
            <p:cNvSpPr/>
            <p:nvPr/>
          </p:nvSpPr>
          <p:spPr>
            <a:xfrm>
              <a:off x="6928023" y="175400"/>
              <a:ext cx="3316128" cy="1035227"/>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rot="10800000" flipH="1">
              <a:off x="-798585" y="768796"/>
              <a:ext cx="2233858" cy="635703"/>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1"/>
          <p:cNvSpPr txBox="1">
            <a:spLocks noGrp="1"/>
          </p:cNvSpPr>
          <p:nvPr>
            <p:ph type="title"/>
          </p:nvPr>
        </p:nvSpPr>
        <p:spPr>
          <a:xfrm>
            <a:off x="720000" y="387600"/>
            <a:ext cx="71667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10" name="Google Shape;210;p21"/>
          <p:cNvSpPr txBox="1">
            <a:spLocks noGrp="1"/>
          </p:cNvSpPr>
          <p:nvPr>
            <p:ph type="subTitle" idx="1"/>
          </p:nvPr>
        </p:nvSpPr>
        <p:spPr>
          <a:xfrm>
            <a:off x="4657905"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11" name="Google Shape;211;p21"/>
          <p:cNvSpPr txBox="1">
            <a:spLocks noGrp="1"/>
          </p:cNvSpPr>
          <p:nvPr>
            <p:ph type="subTitle" idx="2"/>
          </p:nvPr>
        </p:nvSpPr>
        <p:spPr>
          <a:xfrm>
            <a:off x="4657906"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2" name="Google Shape;212;p21"/>
          <p:cNvSpPr txBox="1">
            <a:spLocks noGrp="1"/>
          </p:cNvSpPr>
          <p:nvPr>
            <p:ph type="subTitle" idx="3"/>
          </p:nvPr>
        </p:nvSpPr>
        <p:spPr>
          <a:xfrm>
            <a:off x="6625817"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13" name="Google Shape;213;p21"/>
          <p:cNvSpPr txBox="1">
            <a:spLocks noGrp="1"/>
          </p:cNvSpPr>
          <p:nvPr>
            <p:ph type="subTitle" idx="4"/>
          </p:nvPr>
        </p:nvSpPr>
        <p:spPr>
          <a:xfrm>
            <a:off x="6625819"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4" name="Google Shape;214;p21"/>
          <p:cNvSpPr txBox="1">
            <a:spLocks noGrp="1"/>
          </p:cNvSpPr>
          <p:nvPr>
            <p:ph type="subTitle" idx="5"/>
          </p:nvPr>
        </p:nvSpPr>
        <p:spPr>
          <a:xfrm>
            <a:off x="722081"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15" name="Google Shape;215;p21"/>
          <p:cNvSpPr txBox="1">
            <a:spLocks noGrp="1"/>
          </p:cNvSpPr>
          <p:nvPr>
            <p:ph type="subTitle" idx="6"/>
          </p:nvPr>
        </p:nvSpPr>
        <p:spPr>
          <a:xfrm>
            <a:off x="722081"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6" name="Google Shape;216;p21"/>
          <p:cNvSpPr txBox="1">
            <a:spLocks noGrp="1"/>
          </p:cNvSpPr>
          <p:nvPr>
            <p:ph type="subTitle" idx="7"/>
          </p:nvPr>
        </p:nvSpPr>
        <p:spPr>
          <a:xfrm>
            <a:off x="2689993" y="2102140"/>
            <a:ext cx="1796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17" name="Google Shape;217;p21"/>
          <p:cNvSpPr txBox="1">
            <a:spLocks noGrp="1"/>
          </p:cNvSpPr>
          <p:nvPr>
            <p:ph type="subTitle" idx="8"/>
          </p:nvPr>
        </p:nvSpPr>
        <p:spPr>
          <a:xfrm>
            <a:off x="2689994" y="2471048"/>
            <a:ext cx="17961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18" name="Google Shape;218;p21"/>
          <p:cNvSpPr txBox="1">
            <a:spLocks noGrp="1"/>
          </p:cNvSpPr>
          <p:nvPr>
            <p:ph type="title" idx="9" hasCustomPrompt="1"/>
          </p:nvPr>
        </p:nvSpPr>
        <p:spPr>
          <a:xfrm>
            <a:off x="5171666"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19" name="Google Shape;219;p21"/>
          <p:cNvSpPr txBox="1">
            <a:spLocks noGrp="1"/>
          </p:cNvSpPr>
          <p:nvPr>
            <p:ph type="title" idx="13" hasCustomPrompt="1"/>
          </p:nvPr>
        </p:nvSpPr>
        <p:spPr>
          <a:xfrm>
            <a:off x="7139571"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20" name="Google Shape;220;p21"/>
          <p:cNvSpPr txBox="1">
            <a:spLocks noGrp="1"/>
          </p:cNvSpPr>
          <p:nvPr>
            <p:ph type="title" idx="14" hasCustomPrompt="1"/>
          </p:nvPr>
        </p:nvSpPr>
        <p:spPr>
          <a:xfrm>
            <a:off x="1235856"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21" name="Google Shape;221;p21"/>
          <p:cNvSpPr txBox="1">
            <a:spLocks noGrp="1"/>
          </p:cNvSpPr>
          <p:nvPr>
            <p:ph type="title" idx="15" hasCustomPrompt="1"/>
          </p:nvPr>
        </p:nvSpPr>
        <p:spPr>
          <a:xfrm>
            <a:off x="3203761" y="1506018"/>
            <a:ext cx="7686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222"/>
        <p:cNvGrpSpPr/>
        <p:nvPr/>
      </p:nvGrpSpPr>
      <p:grpSpPr>
        <a:xfrm>
          <a:off x="0" y="0"/>
          <a:ext cx="0" cy="0"/>
          <a:chOff x="0" y="0"/>
          <a:chExt cx="0" cy="0"/>
        </a:xfrm>
      </p:grpSpPr>
      <p:sp>
        <p:nvSpPr>
          <p:cNvPr id="223" name="Google Shape;223;p22"/>
          <p:cNvSpPr txBox="1">
            <a:spLocks noGrp="1"/>
          </p:cNvSpPr>
          <p:nvPr>
            <p:ph type="subTitle" idx="1"/>
          </p:nvPr>
        </p:nvSpPr>
        <p:spPr>
          <a:xfrm>
            <a:off x="845225" y="353517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24" name="Google Shape;224;p22"/>
          <p:cNvSpPr txBox="1">
            <a:spLocks noGrp="1"/>
          </p:cNvSpPr>
          <p:nvPr>
            <p:ph type="subTitle" idx="2"/>
          </p:nvPr>
        </p:nvSpPr>
        <p:spPr>
          <a:xfrm>
            <a:off x="845225"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25" name="Google Shape;225;p22"/>
          <p:cNvSpPr txBox="1">
            <a:spLocks noGrp="1"/>
          </p:cNvSpPr>
          <p:nvPr>
            <p:ph type="subTitle" idx="3"/>
          </p:nvPr>
        </p:nvSpPr>
        <p:spPr>
          <a:xfrm>
            <a:off x="3536543" y="353517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26" name="Google Shape;226;p22"/>
          <p:cNvSpPr txBox="1">
            <a:spLocks noGrp="1"/>
          </p:cNvSpPr>
          <p:nvPr>
            <p:ph type="subTitle" idx="4"/>
          </p:nvPr>
        </p:nvSpPr>
        <p:spPr>
          <a:xfrm>
            <a:off x="3536557"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27" name="Google Shape;227;p22"/>
          <p:cNvSpPr txBox="1">
            <a:spLocks noGrp="1"/>
          </p:cNvSpPr>
          <p:nvPr>
            <p:ph type="subTitle" idx="5"/>
          </p:nvPr>
        </p:nvSpPr>
        <p:spPr>
          <a:xfrm>
            <a:off x="6227875" y="3535170"/>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28" name="Google Shape;228;p22"/>
          <p:cNvSpPr txBox="1">
            <a:spLocks noGrp="1"/>
          </p:cNvSpPr>
          <p:nvPr>
            <p:ph type="subTitle" idx="6"/>
          </p:nvPr>
        </p:nvSpPr>
        <p:spPr>
          <a:xfrm>
            <a:off x="6227875" y="3935416"/>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29" name="Google Shape;229;p22"/>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230" name="Google Shape;230;p22"/>
          <p:cNvSpPr txBox="1">
            <a:spLocks noGrp="1"/>
          </p:cNvSpPr>
          <p:nvPr>
            <p:ph type="subTitle" idx="7"/>
          </p:nvPr>
        </p:nvSpPr>
        <p:spPr>
          <a:xfrm>
            <a:off x="845225"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1" name="Google Shape;231;p22"/>
          <p:cNvSpPr txBox="1">
            <a:spLocks noGrp="1"/>
          </p:cNvSpPr>
          <p:nvPr>
            <p:ph type="subTitle" idx="8"/>
          </p:nvPr>
        </p:nvSpPr>
        <p:spPr>
          <a:xfrm>
            <a:off x="845225"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2" name="Google Shape;232;p22"/>
          <p:cNvSpPr txBox="1">
            <a:spLocks noGrp="1"/>
          </p:cNvSpPr>
          <p:nvPr>
            <p:ph type="subTitle" idx="9"/>
          </p:nvPr>
        </p:nvSpPr>
        <p:spPr>
          <a:xfrm>
            <a:off x="3536543"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3" name="Google Shape;233;p22"/>
          <p:cNvSpPr txBox="1">
            <a:spLocks noGrp="1"/>
          </p:cNvSpPr>
          <p:nvPr>
            <p:ph type="subTitle" idx="13"/>
          </p:nvPr>
        </p:nvSpPr>
        <p:spPr>
          <a:xfrm>
            <a:off x="3536557"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4" name="Google Shape;234;p22"/>
          <p:cNvSpPr txBox="1">
            <a:spLocks noGrp="1"/>
          </p:cNvSpPr>
          <p:nvPr>
            <p:ph type="subTitle" idx="14"/>
          </p:nvPr>
        </p:nvSpPr>
        <p:spPr>
          <a:xfrm>
            <a:off x="6227875" y="1864000"/>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800" b="1">
                <a:latin typeface="Karantina"/>
                <a:ea typeface="Karantina"/>
                <a:cs typeface="Karantina"/>
                <a:sym typeface="Karantina"/>
              </a:defRPr>
            </a:lvl1pPr>
            <a:lvl2pPr lvl="1" rtl="0">
              <a:lnSpc>
                <a:spcPct val="100000"/>
              </a:lnSpc>
              <a:spcBef>
                <a:spcPts val="0"/>
              </a:spcBef>
              <a:spcAft>
                <a:spcPts val="0"/>
              </a:spcAft>
              <a:buNone/>
              <a:defRPr sz="2800" b="1">
                <a:latin typeface="Karantina"/>
                <a:ea typeface="Karantina"/>
                <a:cs typeface="Karantina"/>
                <a:sym typeface="Karantina"/>
              </a:defRPr>
            </a:lvl2pPr>
            <a:lvl3pPr lvl="2" rtl="0">
              <a:lnSpc>
                <a:spcPct val="100000"/>
              </a:lnSpc>
              <a:spcBef>
                <a:spcPts val="0"/>
              </a:spcBef>
              <a:spcAft>
                <a:spcPts val="0"/>
              </a:spcAft>
              <a:buNone/>
              <a:defRPr sz="2800" b="1">
                <a:latin typeface="Karantina"/>
                <a:ea typeface="Karantina"/>
                <a:cs typeface="Karantina"/>
                <a:sym typeface="Karantina"/>
              </a:defRPr>
            </a:lvl3pPr>
            <a:lvl4pPr lvl="3" rtl="0">
              <a:lnSpc>
                <a:spcPct val="100000"/>
              </a:lnSpc>
              <a:spcBef>
                <a:spcPts val="0"/>
              </a:spcBef>
              <a:spcAft>
                <a:spcPts val="0"/>
              </a:spcAft>
              <a:buNone/>
              <a:defRPr sz="2800" b="1">
                <a:latin typeface="Karantina"/>
                <a:ea typeface="Karantina"/>
                <a:cs typeface="Karantina"/>
                <a:sym typeface="Karantina"/>
              </a:defRPr>
            </a:lvl4pPr>
            <a:lvl5pPr lvl="4" rtl="0">
              <a:lnSpc>
                <a:spcPct val="100000"/>
              </a:lnSpc>
              <a:spcBef>
                <a:spcPts val="0"/>
              </a:spcBef>
              <a:spcAft>
                <a:spcPts val="0"/>
              </a:spcAft>
              <a:buNone/>
              <a:defRPr sz="2800" b="1">
                <a:latin typeface="Karantina"/>
                <a:ea typeface="Karantina"/>
                <a:cs typeface="Karantina"/>
                <a:sym typeface="Karantina"/>
              </a:defRPr>
            </a:lvl5pPr>
            <a:lvl6pPr lvl="5" rtl="0">
              <a:lnSpc>
                <a:spcPct val="100000"/>
              </a:lnSpc>
              <a:spcBef>
                <a:spcPts val="0"/>
              </a:spcBef>
              <a:spcAft>
                <a:spcPts val="0"/>
              </a:spcAft>
              <a:buNone/>
              <a:defRPr sz="2800" b="1">
                <a:latin typeface="Karantina"/>
                <a:ea typeface="Karantina"/>
                <a:cs typeface="Karantina"/>
                <a:sym typeface="Karantina"/>
              </a:defRPr>
            </a:lvl6pPr>
            <a:lvl7pPr lvl="6" rtl="0">
              <a:lnSpc>
                <a:spcPct val="100000"/>
              </a:lnSpc>
              <a:spcBef>
                <a:spcPts val="0"/>
              </a:spcBef>
              <a:spcAft>
                <a:spcPts val="0"/>
              </a:spcAft>
              <a:buNone/>
              <a:defRPr sz="2800" b="1">
                <a:latin typeface="Karantina"/>
                <a:ea typeface="Karantina"/>
                <a:cs typeface="Karantina"/>
                <a:sym typeface="Karantina"/>
              </a:defRPr>
            </a:lvl7pPr>
            <a:lvl8pPr lvl="7" rtl="0">
              <a:lnSpc>
                <a:spcPct val="100000"/>
              </a:lnSpc>
              <a:spcBef>
                <a:spcPts val="0"/>
              </a:spcBef>
              <a:spcAft>
                <a:spcPts val="0"/>
              </a:spcAft>
              <a:buNone/>
              <a:defRPr sz="2800" b="1">
                <a:latin typeface="Karantina"/>
                <a:ea typeface="Karantina"/>
                <a:cs typeface="Karantina"/>
                <a:sym typeface="Karantina"/>
              </a:defRPr>
            </a:lvl8pPr>
            <a:lvl9pPr lvl="8" rtl="0">
              <a:lnSpc>
                <a:spcPct val="100000"/>
              </a:lnSpc>
              <a:spcBef>
                <a:spcPts val="0"/>
              </a:spcBef>
              <a:spcAft>
                <a:spcPts val="0"/>
              </a:spcAft>
              <a:buNone/>
              <a:defRPr sz="2800" b="1">
                <a:latin typeface="Karantina"/>
                <a:ea typeface="Karantina"/>
                <a:cs typeface="Karantina"/>
                <a:sym typeface="Karantina"/>
              </a:defRPr>
            </a:lvl9pPr>
          </a:lstStyle>
          <a:p>
            <a:endParaRPr/>
          </a:p>
        </p:txBody>
      </p:sp>
      <p:sp>
        <p:nvSpPr>
          <p:cNvPr id="235" name="Google Shape;235;p22"/>
          <p:cNvSpPr txBox="1">
            <a:spLocks noGrp="1"/>
          </p:cNvSpPr>
          <p:nvPr>
            <p:ph type="subTitle" idx="15"/>
          </p:nvPr>
        </p:nvSpPr>
        <p:spPr>
          <a:xfrm>
            <a:off x="6227875" y="2264225"/>
            <a:ext cx="20709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236" name="Google Shape;236;p22"/>
          <p:cNvSpPr txBox="1">
            <a:spLocks noGrp="1"/>
          </p:cNvSpPr>
          <p:nvPr>
            <p:ph type="title" idx="16" hasCustomPrompt="1"/>
          </p:nvPr>
        </p:nvSpPr>
        <p:spPr>
          <a:xfrm>
            <a:off x="1437725"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37" name="Google Shape;237;p22"/>
          <p:cNvSpPr txBox="1">
            <a:spLocks noGrp="1"/>
          </p:cNvSpPr>
          <p:nvPr>
            <p:ph type="title" idx="17" hasCustomPrompt="1"/>
          </p:nvPr>
        </p:nvSpPr>
        <p:spPr>
          <a:xfrm>
            <a:off x="4129043"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38" name="Google Shape;238;p22"/>
          <p:cNvSpPr txBox="1">
            <a:spLocks noGrp="1"/>
          </p:cNvSpPr>
          <p:nvPr>
            <p:ph type="title" idx="18" hasCustomPrompt="1"/>
          </p:nvPr>
        </p:nvSpPr>
        <p:spPr>
          <a:xfrm>
            <a:off x="1437725"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39" name="Google Shape;239;p22"/>
          <p:cNvSpPr txBox="1">
            <a:spLocks noGrp="1"/>
          </p:cNvSpPr>
          <p:nvPr>
            <p:ph type="title" idx="19" hasCustomPrompt="1"/>
          </p:nvPr>
        </p:nvSpPr>
        <p:spPr>
          <a:xfrm>
            <a:off x="4129043"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40" name="Google Shape;240;p22"/>
          <p:cNvSpPr txBox="1">
            <a:spLocks noGrp="1"/>
          </p:cNvSpPr>
          <p:nvPr>
            <p:ph type="title" idx="20" hasCustomPrompt="1"/>
          </p:nvPr>
        </p:nvSpPr>
        <p:spPr>
          <a:xfrm>
            <a:off x="6820375" y="126037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sp>
        <p:nvSpPr>
          <p:cNvPr id="241" name="Google Shape;241;p22"/>
          <p:cNvSpPr txBox="1">
            <a:spLocks noGrp="1"/>
          </p:cNvSpPr>
          <p:nvPr>
            <p:ph type="title" idx="21" hasCustomPrompt="1"/>
          </p:nvPr>
        </p:nvSpPr>
        <p:spPr>
          <a:xfrm>
            <a:off x="6820375" y="2931563"/>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800"/>
              <a:buNone/>
              <a:defRPr sz="3800"/>
            </a:lvl1pPr>
            <a:lvl2pPr lvl="1"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2pPr>
            <a:lvl3pPr lvl="2"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3pPr>
            <a:lvl4pPr lvl="3"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4pPr>
            <a:lvl5pPr lvl="4"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5pPr>
            <a:lvl6pPr lvl="5"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6pPr>
            <a:lvl7pPr lvl="6"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7pPr>
            <a:lvl8pPr lvl="7"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8pPr>
            <a:lvl9pPr lvl="8" algn="ctr" rtl="0">
              <a:lnSpc>
                <a:spcPct val="100000"/>
              </a:lnSpc>
              <a:spcBef>
                <a:spcPts val="0"/>
              </a:spcBef>
              <a:spcAft>
                <a:spcPts val="0"/>
              </a:spcAft>
              <a:buClr>
                <a:schemeClr val="dk2"/>
              </a:buClr>
              <a:buSzPts val="3800"/>
              <a:buFont typeface="Karantina"/>
              <a:buNone/>
              <a:defRPr sz="3800" b="1">
                <a:solidFill>
                  <a:schemeClr val="dk2"/>
                </a:solidFill>
                <a:latin typeface="Karantina"/>
                <a:ea typeface="Karantina"/>
                <a:cs typeface="Karantina"/>
                <a:sym typeface="Karantina"/>
              </a:defRPr>
            </a:lvl9pPr>
          </a:lstStyle>
          <a:p>
            <a:r>
              <a:t>xx%</a:t>
            </a:r>
          </a:p>
        </p:txBody>
      </p:sp>
      <p:grpSp>
        <p:nvGrpSpPr>
          <p:cNvPr id="242" name="Google Shape;242;p22"/>
          <p:cNvGrpSpPr/>
          <p:nvPr/>
        </p:nvGrpSpPr>
        <p:grpSpPr>
          <a:xfrm>
            <a:off x="0" y="-366775"/>
            <a:ext cx="9144023" cy="5510274"/>
            <a:chOff x="0" y="-366775"/>
            <a:chExt cx="9144023" cy="5510274"/>
          </a:xfrm>
        </p:grpSpPr>
        <p:grpSp>
          <p:nvGrpSpPr>
            <p:cNvPr id="243" name="Google Shape;243;p22"/>
            <p:cNvGrpSpPr/>
            <p:nvPr/>
          </p:nvGrpSpPr>
          <p:grpSpPr>
            <a:xfrm>
              <a:off x="0" y="4551300"/>
              <a:ext cx="9144023" cy="592199"/>
              <a:chOff x="0" y="4551300"/>
              <a:chExt cx="9144023" cy="592199"/>
            </a:xfrm>
          </p:grpSpPr>
          <p:sp>
            <p:nvSpPr>
              <p:cNvPr id="244" name="Google Shape;244;p22"/>
              <p:cNvSpPr/>
              <p:nvPr/>
            </p:nvSpPr>
            <p:spPr>
              <a:xfrm>
                <a:off x="0" y="4551300"/>
                <a:ext cx="9144023" cy="592183"/>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0" y="4827493"/>
                <a:ext cx="9144017" cy="316006"/>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22"/>
            <p:cNvSpPr/>
            <p:nvPr/>
          </p:nvSpPr>
          <p:spPr>
            <a:xfrm>
              <a:off x="5104838" y="-366775"/>
              <a:ext cx="4039169" cy="1150694"/>
            </a:xfrm>
            <a:custGeom>
              <a:avLst/>
              <a:gdLst/>
              <a:ahLst/>
              <a:cxnLst/>
              <a:rect l="l" t="t" r="r" b="b"/>
              <a:pathLst>
                <a:path w="78790" h="22446" extrusionOk="0">
                  <a:moveTo>
                    <a:pt x="21052" y="1"/>
                  </a:moveTo>
                  <a:cubicBezTo>
                    <a:pt x="17674" y="1"/>
                    <a:pt x="14851" y="716"/>
                    <a:pt x="16237" y="2215"/>
                  </a:cubicBezTo>
                  <a:cubicBezTo>
                    <a:pt x="16706" y="2719"/>
                    <a:pt x="16545" y="2904"/>
                    <a:pt x="16056" y="2904"/>
                  </a:cubicBezTo>
                  <a:cubicBezTo>
                    <a:pt x="14946" y="2904"/>
                    <a:pt x="12145" y="1949"/>
                    <a:pt x="11201" y="1607"/>
                  </a:cubicBezTo>
                  <a:cubicBezTo>
                    <a:pt x="11066" y="1557"/>
                    <a:pt x="10932" y="1526"/>
                    <a:pt x="10797" y="1526"/>
                  </a:cubicBezTo>
                  <a:cubicBezTo>
                    <a:pt x="10700" y="1526"/>
                    <a:pt x="10603" y="1542"/>
                    <a:pt x="10506" y="1578"/>
                  </a:cubicBezTo>
                  <a:cubicBezTo>
                    <a:pt x="9291" y="1897"/>
                    <a:pt x="9406" y="3662"/>
                    <a:pt x="10651" y="3836"/>
                  </a:cubicBezTo>
                  <a:cubicBezTo>
                    <a:pt x="13922" y="4212"/>
                    <a:pt x="17134" y="4907"/>
                    <a:pt x="20260" y="5920"/>
                  </a:cubicBezTo>
                  <a:cubicBezTo>
                    <a:pt x="27496" y="8409"/>
                    <a:pt x="0" y="8235"/>
                    <a:pt x="6657" y="11071"/>
                  </a:cubicBezTo>
                  <a:cubicBezTo>
                    <a:pt x="9456" y="12264"/>
                    <a:pt x="13172" y="12684"/>
                    <a:pt x="16282" y="12684"/>
                  </a:cubicBezTo>
                  <a:cubicBezTo>
                    <a:pt x="20567" y="12684"/>
                    <a:pt x="23703" y="11887"/>
                    <a:pt x="21707" y="11216"/>
                  </a:cubicBezTo>
                  <a:cubicBezTo>
                    <a:pt x="18360" y="10091"/>
                    <a:pt x="22556" y="8666"/>
                    <a:pt x="28586" y="8666"/>
                  </a:cubicBezTo>
                  <a:cubicBezTo>
                    <a:pt x="28761" y="8666"/>
                    <a:pt x="28938" y="8667"/>
                    <a:pt x="29116" y="8669"/>
                  </a:cubicBezTo>
                  <a:cubicBezTo>
                    <a:pt x="35455" y="8785"/>
                    <a:pt x="23704" y="12692"/>
                    <a:pt x="31287" y="13358"/>
                  </a:cubicBezTo>
                  <a:cubicBezTo>
                    <a:pt x="32225" y="13440"/>
                    <a:pt x="33232" y="13472"/>
                    <a:pt x="34266" y="13472"/>
                  </a:cubicBezTo>
                  <a:cubicBezTo>
                    <a:pt x="37889" y="13472"/>
                    <a:pt x="41841" y="13080"/>
                    <a:pt x="44324" y="13080"/>
                  </a:cubicBezTo>
                  <a:cubicBezTo>
                    <a:pt x="46878" y="13080"/>
                    <a:pt x="47876" y="13495"/>
                    <a:pt x="45353" y="15181"/>
                  </a:cubicBezTo>
                  <a:cubicBezTo>
                    <a:pt x="39680" y="18944"/>
                    <a:pt x="54267" y="18828"/>
                    <a:pt x="60722" y="19002"/>
                  </a:cubicBezTo>
                  <a:cubicBezTo>
                    <a:pt x="67176" y="19204"/>
                    <a:pt x="59506" y="22446"/>
                    <a:pt x="67639" y="22446"/>
                  </a:cubicBezTo>
                  <a:cubicBezTo>
                    <a:pt x="75668" y="22446"/>
                    <a:pt x="78789" y="16973"/>
                    <a:pt x="63549" y="16973"/>
                  </a:cubicBezTo>
                  <a:cubicBezTo>
                    <a:pt x="63352" y="16973"/>
                    <a:pt x="63153" y="16974"/>
                    <a:pt x="62950" y="16976"/>
                  </a:cubicBezTo>
                  <a:cubicBezTo>
                    <a:pt x="62657" y="16979"/>
                    <a:pt x="62371" y="16980"/>
                    <a:pt x="62091" y="16980"/>
                  </a:cubicBezTo>
                  <a:cubicBezTo>
                    <a:pt x="47144" y="16980"/>
                    <a:pt x="50136" y="12516"/>
                    <a:pt x="52097" y="12374"/>
                  </a:cubicBezTo>
                  <a:cubicBezTo>
                    <a:pt x="53987" y="12210"/>
                    <a:pt x="59921" y="9686"/>
                    <a:pt x="52258" y="9686"/>
                  </a:cubicBezTo>
                  <a:cubicBezTo>
                    <a:pt x="51825" y="9686"/>
                    <a:pt x="51347" y="9694"/>
                    <a:pt x="50823" y="9711"/>
                  </a:cubicBezTo>
                  <a:cubicBezTo>
                    <a:pt x="50311" y="9729"/>
                    <a:pt x="49803" y="9738"/>
                    <a:pt x="49300" y="9738"/>
                  </a:cubicBezTo>
                  <a:cubicBezTo>
                    <a:pt x="40211" y="9738"/>
                    <a:pt x="32770" y="6914"/>
                    <a:pt x="36555" y="6585"/>
                  </a:cubicBezTo>
                  <a:cubicBezTo>
                    <a:pt x="40520" y="6238"/>
                    <a:pt x="43790" y="2620"/>
                    <a:pt x="39623" y="2620"/>
                  </a:cubicBezTo>
                  <a:cubicBezTo>
                    <a:pt x="36399" y="2620"/>
                    <a:pt x="30372" y="3122"/>
                    <a:pt x="26721" y="3122"/>
                  </a:cubicBezTo>
                  <a:cubicBezTo>
                    <a:pt x="25651" y="3122"/>
                    <a:pt x="24785" y="3079"/>
                    <a:pt x="24254" y="2968"/>
                  </a:cubicBezTo>
                  <a:cubicBezTo>
                    <a:pt x="21881" y="2476"/>
                    <a:pt x="28219" y="623"/>
                    <a:pt x="23878" y="160"/>
                  </a:cubicBezTo>
                  <a:cubicBezTo>
                    <a:pt x="22944" y="54"/>
                    <a:pt x="21978" y="1"/>
                    <a:pt x="21052" y="1"/>
                  </a:cubicBezTo>
                  <a:close/>
                </a:path>
              </a:pathLst>
            </a:custGeom>
            <a:gradFill>
              <a:gsLst>
                <a:gs pos="0">
                  <a:srgbClr val="00B4FF">
                    <a:alpha val="69019"/>
                  </a:srgbClr>
                </a:gs>
                <a:gs pos="100000">
                  <a:srgbClr val="345BA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5_2">
    <p:spTree>
      <p:nvGrpSpPr>
        <p:cNvPr id="1" name="Shape 247"/>
        <p:cNvGrpSpPr/>
        <p:nvPr/>
      </p:nvGrpSpPr>
      <p:grpSpPr>
        <a:xfrm>
          <a:off x="0" y="0"/>
          <a:ext cx="0" cy="0"/>
          <a:chOff x="0" y="0"/>
          <a:chExt cx="0" cy="0"/>
        </a:xfrm>
      </p:grpSpPr>
      <p:grpSp>
        <p:nvGrpSpPr>
          <p:cNvPr id="248" name="Google Shape;248;p23"/>
          <p:cNvGrpSpPr/>
          <p:nvPr/>
        </p:nvGrpSpPr>
        <p:grpSpPr>
          <a:xfrm>
            <a:off x="-1247256" y="-728097"/>
            <a:ext cx="10586262" cy="5871587"/>
            <a:chOff x="-1247256" y="-728097"/>
            <a:chExt cx="10586262" cy="5871587"/>
          </a:xfrm>
        </p:grpSpPr>
        <p:grpSp>
          <p:nvGrpSpPr>
            <p:cNvPr id="249" name="Google Shape;249;p23"/>
            <p:cNvGrpSpPr/>
            <p:nvPr/>
          </p:nvGrpSpPr>
          <p:grpSpPr>
            <a:xfrm>
              <a:off x="-1247256" y="-728097"/>
              <a:ext cx="10586262" cy="2867972"/>
              <a:chOff x="-998075" y="-728097"/>
              <a:chExt cx="10586262" cy="2867972"/>
            </a:xfrm>
          </p:grpSpPr>
          <p:sp>
            <p:nvSpPr>
              <p:cNvPr id="250" name="Google Shape;250;p23"/>
              <p:cNvSpPr/>
              <p:nvPr/>
            </p:nvSpPr>
            <p:spPr>
              <a:xfrm rot="10800000">
                <a:off x="4471115" y="-728097"/>
                <a:ext cx="5117072" cy="1456198"/>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rot="10800000" flipH="1">
                <a:off x="-998075" y="1330980"/>
                <a:ext cx="2842450" cy="808895"/>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3"/>
            <p:cNvGrpSpPr/>
            <p:nvPr/>
          </p:nvGrpSpPr>
          <p:grpSpPr>
            <a:xfrm>
              <a:off x="0" y="3579225"/>
              <a:ext cx="9144025" cy="1564265"/>
              <a:chOff x="0" y="3579225"/>
              <a:chExt cx="9144025" cy="1564265"/>
            </a:xfrm>
          </p:grpSpPr>
          <p:sp>
            <p:nvSpPr>
              <p:cNvPr id="253" name="Google Shape;253;p23"/>
              <p:cNvSpPr/>
              <p:nvPr/>
            </p:nvSpPr>
            <p:spPr>
              <a:xfrm flipH="1">
                <a:off x="2" y="3579225"/>
                <a:ext cx="9144023" cy="1564200"/>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0" y="3987900"/>
                <a:ext cx="9144018" cy="115559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5" name="Google Shape;255;p23"/>
          <p:cNvSpPr txBox="1">
            <a:spLocks noGrp="1"/>
          </p:cNvSpPr>
          <p:nvPr>
            <p:ph type="title" hasCustomPrompt="1"/>
          </p:nvPr>
        </p:nvSpPr>
        <p:spPr>
          <a:xfrm>
            <a:off x="1786712" y="893822"/>
            <a:ext cx="25041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56" name="Google Shape;256;p23"/>
          <p:cNvSpPr txBox="1">
            <a:spLocks noGrp="1"/>
          </p:cNvSpPr>
          <p:nvPr>
            <p:ph type="subTitle" idx="1"/>
          </p:nvPr>
        </p:nvSpPr>
        <p:spPr>
          <a:xfrm>
            <a:off x="1786712" y="1689535"/>
            <a:ext cx="25041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57" name="Google Shape;257;p23"/>
          <p:cNvSpPr txBox="1">
            <a:spLocks noGrp="1"/>
          </p:cNvSpPr>
          <p:nvPr>
            <p:ph type="title" idx="2" hasCustomPrompt="1"/>
          </p:nvPr>
        </p:nvSpPr>
        <p:spPr>
          <a:xfrm>
            <a:off x="1786712" y="2420804"/>
            <a:ext cx="25041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58" name="Google Shape;258;p23"/>
          <p:cNvSpPr txBox="1">
            <a:spLocks noGrp="1"/>
          </p:cNvSpPr>
          <p:nvPr>
            <p:ph type="subTitle" idx="3"/>
          </p:nvPr>
        </p:nvSpPr>
        <p:spPr>
          <a:xfrm>
            <a:off x="1786712" y="3216516"/>
            <a:ext cx="25041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259"/>
        <p:cNvGrpSpPr/>
        <p:nvPr/>
      </p:nvGrpSpPr>
      <p:grpSpPr>
        <a:xfrm>
          <a:off x="0" y="0"/>
          <a:ext cx="0" cy="0"/>
          <a:chOff x="0" y="0"/>
          <a:chExt cx="0" cy="0"/>
        </a:xfrm>
      </p:grpSpPr>
      <p:sp>
        <p:nvSpPr>
          <p:cNvPr id="260" name="Google Shape;260;p24"/>
          <p:cNvSpPr txBox="1">
            <a:spLocks noGrp="1"/>
          </p:cNvSpPr>
          <p:nvPr>
            <p:ph type="body" idx="1"/>
          </p:nvPr>
        </p:nvSpPr>
        <p:spPr>
          <a:xfrm>
            <a:off x="720000" y="1205160"/>
            <a:ext cx="4274400" cy="2707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3"/>
              </a:buClr>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261" name="Google Shape;261;p24"/>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62" name="Google Shape;262;p24"/>
          <p:cNvGrpSpPr/>
          <p:nvPr/>
        </p:nvGrpSpPr>
        <p:grpSpPr>
          <a:xfrm>
            <a:off x="0" y="254087"/>
            <a:ext cx="10501267" cy="4889404"/>
            <a:chOff x="0" y="254087"/>
            <a:chExt cx="10501267" cy="4889404"/>
          </a:xfrm>
        </p:grpSpPr>
        <p:grpSp>
          <p:nvGrpSpPr>
            <p:cNvPr id="263" name="Google Shape;263;p24"/>
            <p:cNvGrpSpPr/>
            <p:nvPr/>
          </p:nvGrpSpPr>
          <p:grpSpPr>
            <a:xfrm>
              <a:off x="0" y="4190525"/>
              <a:ext cx="9143948" cy="952966"/>
              <a:chOff x="111537" y="3402628"/>
              <a:chExt cx="8920925" cy="1565575"/>
            </a:xfrm>
          </p:grpSpPr>
          <p:sp>
            <p:nvSpPr>
              <p:cNvPr id="264" name="Google Shape;264;p24"/>
              <p:cNvSpPr/>
              <p:nvPr/>
            </p:nvSpPr>
            <p:spPr>
              <a:xfrm>
                <a:off x="111537" y="3402628"/>
                <a:ext cx="8920925" cy="1565575"/>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111537" y="3738096"/>
                <a:ext cx="8920859" cy="122174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p:nvPr/>
          </p:nvSpPr>
          <p:spPr>
            <a:xfrm>
              <a:off x="5552298" y="254087"/>
              <a:ext cx="4948970" cy="1279478"/>
            </a:xfrm>
            <a:custGeom>
              <a:avLst/>
              <a:gdLst/>
              <a:ahLst/>
              <a:cxnLst/>
              <a:rect l="l" t="t" r="r" b="b"/>
              <a:pathLst>
                <a:path w="121686" h="31460" extrusionOk="0">
                  <a:moveTo>
                    <a:pt x="79778" y="0"/>
                  </a:moveTo>
                  <a:cubicBezTo>
                    <a:pt x="79054" y="0"/>
                    <a:pt x="78307" y="4"/>
                    <a:pt x="77537" y="11"/>
                  </a:cubicBezTo>
                  <a:cubicBezTo>
                    <a:pt x="77161" y="11"/>
                    <a:pt x="76785" y="214"/>
                    <a:pt x="76582" y="532"/>
                  </a:cubicBezTo>
                  <a:cubicBezTo>
                    <a:pt x="75425" y="2414"/>
                    <a:pt x="72878" y="1574"/>
                    <a:pt x="70794" y="2211"/>
                  </a:cubicBezTo>
                  <a:cubicBezTo>
                    <a:pt x="69781" y="2529"/>
                    <a:pt x="69694" y="3947"/>
                    <a:pt x="70678" y="4382"/>
                  </a:cubicBezTo>
                  <a:cubicBezTo>
                    <a:pt x="71469" y="4710"/>
                    <a:pt x="72597" y="4822"/>
                    <a:pt x="73888" y="4822"/>
                  </a:cubicBezTo>
                  <a:cubicBezTo>
                    <a:pt x="76669" y="4822"/>
                    <a:pt x="80203" y="4301"/>
                    <a:pt x="82730" y="4301"/>
                  </a:cubicBezTo>
                  <a:cubicBezTo>
                    <a:pt x="85334" y="4301"/>
                    <a:pt x="86869" y="4854"/>
                    <a:pt x="85410" y="7102"/>
                  </a:cubicBezTo>
                  <a:cubicBezTo>
                    <a:pt x="85265" y="7334"/>
                    <a:pt x="85034" y="7507"/>
                    <a:pt x="84773" y="7565"/>
                  </a:cubicBezTo>
                  <a:cubicBezTo>
                    <a:pt x="81819" y="8449"/>
                    <a:pt x="78475" y="9250"/>
                    <a:pt x="75224" y="9250"/>
                  </a:cubicBezTo>
                  <a:cubicBezTo>
                    <a:pt x="73793" y="9250"/>
                    <a:pt x="72379" y="9095"/>
                    <a:pt x="71025" y="8723"/>
                  </a:cubicBezTo>
                  <a:cubicBezTo>
                    <a:pt x="68259" y="7911"/>
                    <a:pt x="65744" y="7599"/>
                    <a:pt x="63369" y="7599"/>
                  </a:cubicBezTo>
                  <a:cubicBezTo>
                    <a:pt x="55557" y="7599"/>
                    <a:pt x="49251" y="10967"/>
                    <a:pt x="40449" y="10967"/>
                  </a:cubicBezTo>
                  <a:cubicBezTo>
                    <a:pt x="39719" y="10967"/>
                    <a:pt x="38971" y="10944"/>
                    <a:pt x="38204" y="10894"/>
                  </a:cubicBezTo>
                  <a:lnTo>
                    <a:pt x="38031" y="10894"/>
                  </a:lnTo>
                  <a:cubicBezTo>
                    <a:pt x="0" y="14135"/>
                    <a:pt x="40809" y="16306"/>
                    <a:pt x="14964" y="20039"/>
                  </a:cubicBezTo>
                  <a:cubicBezTo>
                    <a:pt x="14819" y="20068"/>
                    <a:pt x="14674" y="20126"/>
                    <a:pt x="14558" y="20184"/>
                  </a:cubicBezTo>
                  <a:cubicBezTo>
                    <a:pt x="11462" y="22008"/>
                    <a:pt x="15514" y="21689"/>
                    <a:pt x="18437" y="22326"/>
                  </a:cubicBezTo>
                  <a:cubicBezTo>
                    <a:pt x="18755" y="22413"/>
                    <a:pt x="19016" y="22615"/>
                    <a:pt x="19189" y="22876"/>
                  </a:cubicBezTo>
                  <a:cubicBezTo>
                    <a:pt x="19836" y="23947"/>
                    <a:pt x="19009" y="24207"/>
                    <a:pt x="17686" y="24207"/>
                  </a:cubicBezTo>
                  <a:cubicBezTo>
                    <a:pt x="16433" y="24207"/>
                    <a:pt x="14735" y="23973"/>
                    <a:pt x="13421" y="23973"/>
                  </a:cubicBezTo>
                  <a:cubicBezTo>
                    <a:pt x="11961" y="23973"/>
                    <a:pt x="10977" y="24262"/>
                    <a:pt x="11606" y="25481"/>
                  </a:cubicBezTo>
                  <a:cubicBezTo>
                    <a:pt x="11722" y="25683"/>
                    <a:pt x="11925" y="25857"/>
                    <a:pt x="12156" y="25973"/>
                  </a:cubicBezTo>
                  <a:cubicBezTo>
                    <a:pt x="13784" y="26680"/>
                    <a:pt x="15526" y="26948"/>
                    <a:pt x="17356" y="26948"/>
                  </a:cubicBezTo>
                  <a:cubicBezTo>
                    <a:pt x="23105" y="26948"/>
                    <a:pt x="29725" y="24303"/>
                    <a:pt x="36408" y="24303"/>
                  </a:cubicBezTo>
                  <a:cubicBezTo>
                    <a:pt x="39706" y="24303"/>
                    <a:pt x="43019" y="24947"/>
                    <a:pt x="46251" y="26870"/>
                  </a:cubicBezTo>
                  <a:cubicBezTo>
                    <a:pt x="46714" y="27159"/>
                    <a:pt x="46916" y="27680"/>
                    <a:pt x="46771" y="28201"/>
                  </a:cubicBezTo>
                  <a:cubicBezTo>
                    <a:pt x="46004" y="30763"/>
                    <a:pt x="48882" y="31460"/>
                    <a:pt x="53184" y="31460"/>
                  </a:cubicBezTo>
                  <a:cubicBezTo>
                    <a:pt x="58312" y="31460"/>
                    <a:pt x="65462" y="30470"/>
                    <a:pt x="70869" y="30470"/>
                  </a:cubicBezTo>
                  <a:cubicBezTo>
                    <a:pt x="73070" y="30470"/>
                    <a:pt x="74982" y="30634"/>
                    <a:pt x="76351" y="31096"/>
                  </a:cubicBezTo>
                  <a:cubicBezTo>
                    <a:pt x="76481" y="31139"/>
                    <a:pt x="76611" y="31161"/>
                    <a:pt x="76738" y="31161"/>
                  </a:cubicBezTo>
                  <a:cubicBezTo>
                    <a:pt x="76865" y="31161"/>
                    <a:pt x="76988" y="31139"/>
                    <a:pt x="77103" y="31096"/>
                  </a:cubicBezTo>
                  <a:cubicBezTo>
                    <a:pt x="89770" y="26416"/>
                    <a:pt x="80946" y="25922"/>
                    <a:pt x="70127" y="25922"/>
                  </a:cubicBezTo>
                  <a:cubicBezTo>
                    <a:pt x="67234" y="25922"/>
                    <a:pt x="64198" y="25958"/>
                    <a:pt x="61392" y="25958"/>
                  </a:cubicBezTo>
                  <a:cubicBezTo>
                    <a:pt x="52108" y="25958"/>
                    <a:pt x="45345" y="25571"/>
                    <a:pt x="54615" y="22239"/>
                  </a:cubicBezTo>
                  <a:cubicBezTo>
                    <a:pt x="55483" y="22094"/>
                    <a:pt x="55599" y="20879"/>
                    <a:pt x="54760" y="20560"/>
                  </a:cubicBezTo>
                  <a:cubicBezTo>
                    <a:pt x="54412" y="20474"/>
                    <a:pt x="54152" y="20242"/>
                    <a:pt x="53978" y="19953"/>
                  </a:cubicBezTo>
                  <a:cubicBezTo>
                    <a:pt x="53499" y="18896"/>
                    <a:pt x="54915" y="18618"/>
                    <a:pt x="56978" y="18618"/>
                  </a:cubicBezTo>
                  <a:cubicBezTo>
                    <a:pt x="59259" y="18618"/>
                    <a:pt x="62331" y="18957"/>
                    <a:pt x="64508" y="18957"/>
                  </a:cubicBezTo>
                  <a:cubicBezTo>
                    <a:pt x="65593" y="18957"/>
                    <a:pt x="66455" y="18873"/>
                    <a:pt x="66887" y="18621"/>
                  </a:cubicBezTo>
                  <a:lnTo>
                    <a:pt x="67408" y="18419"/>
                  </a:lnTo>
                  <a:cubicBezTo>
                    <a:pt x="75830" y="15119"/>
                    <a:pt x="67292" y="15814"/>
                    <a:pt x="62661" y="14598"/>
                  </a:cubicBezTo>
                  <a:cubicBezTo>
                    <a:pt x="61368" y="14196"/>
                    <a:pt x="61644" y="12312"/>
                    <a:pt x="62978" y="12312"/>
                  </a:cubicBezTo>
                  <a:cubicBezTo>
                    <a:pt x="62988" y="12312"/>
                    <a:pt x="62998" y="12312"/>
                    <a:pt x="63008" y="12312"/>
                  </a:cubicBezTo>
                  <a:cubicBezTo>
                    <a:pt x="63919" y="12367"/>
                    <a:pt x="64868" y="12394"/>
                    <a:pt x="65846" y="12394"/>
                  </a:cubicBezTo>
                  <a:cubicBezTo>
                    <a:pt x="87016" y="12394"/>
                    <a:pt x="121685" y="0"/>
                    <a:pt x="79778" y="0"/>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67"/>
        <p:cNvGrpSpPr/>
        <p:nvPr/>
      </p:nvGrpSpPr>
      <p:grpSpPr>
        <a:xfrm>
          <a:off x="0" y="0"/>
          <a:ext cx="0" cy="0"/>
          <a:chOff x="0" y="0"/>
          <a:chExt cx="0" cy="0"/>
        </a:xfrm>
      </p:grpSpPr>
      <p:grpSp>
        <p:nvGrpSpPr>
          <p:cNvPr id="268" name="Google Shape;268;p25"/>
          <p:cNvGrpSpPr/>
          <p:nvPr/>
        </p:nvGrpSpPr>
        <p:grpSpPr>
          <a:xfrm>
            <a:off x="0" y="-291578"/>
            <a:ext cx="9144045" cy="5435078"/>
            <a:chOff x="0" y="-291578"/>
            <a:chExt cx="9144045" cy="5435078"/>
          </a:xfrm>
        </p:grpSpPr>
        <p:sp>
          <p:nvSpPr>
            <p:cNvPr id="269" name="Google Shape;269;p25"/>
            <p:cNvSpPr/>
            <p:nvPr/>
          </p:nvSpPr>
          <p:spPr>
            <a:xfrm rot="10800000">
              <a:off x="3595250" y="-291578"/>
              <a:ext cx="5215125" cy="1484102"/>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5"/>
            <p:cNvGrpSpPr/>
            <p:nvPr/>
          </p:nvGrpSpPr>
          <p:grpSpPr>
            <a:xfrm>
              <a:off x="8125302" y="3178288"/>
              <a:ext cx="592650" cy="844581"/>
              <a:chOff x="2381775" y="2575658"/>
              <a:chExt cx="469612" cy="669240"/>
            </a:xfrm>
          </p:grpSpPr>
          <p:sp>
            <p:nvSpPr>
              <p:cNvPr id="271" name="Google Shape;271;p25"/>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5"/>
            <p:cNvGrpSpPr/>
            <p:nvPr/>
          </p:nvGrpSpPr>
          <p:grpSpPr>
            <a:xfrm>
              <a:off x="0" y="3386874"/>
              <a:ext cx="9144045" cy="1756626"/>
              <a:chOff x="0" y="3386874"/>
              <a:chExt cx="9144045" cy="1756626"/>
            </a:xfrm>
          </p:grpSpPr>
          <p:sp>
            <p:nvSpPr>
              <p:cNvPr id="278" name="Google Shape;278;p25"/>
              <p:cNvSpPr/>
              <p:nvPr/>
            </p:nvSpPr>
            <p:spPr>
              <a:xfrm flipH="1">
                <a:off x="7" y="3386874"/>
                <a:ext cx="9144018" cy="1756626"/>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0" y="3915925"/>
                <a:ext cx="9144045" cy="1226659"/>
              </a:xfrm>
              <a:custGeom>
                <a:avLst/>
                <a:gdLst/>
                <a:ahLst/>
                <a:cxnLst/>
                <a:rect l="l" t="t" r="r" b="b"/>
                <a:pathLst>
                  <a:path w="51662" h="17854" extrusionOk="0">
                    <a:moveTo>
                      <a:pt x="51662" y="819"/>
                    </a:moveTo>
                    <a:cubicBezTo>
                      <a:pt x="50990" y="785"/>
                      <a:pt x="50240" y="1"/>
                      <a:pt x="49482" y="165"/>
                    </a:cubicBezTo>
                    <a:cubicBezTo>
                      <a:pt x="48112" y="957"/>
                      <a:pt x="48586" y="113"/>
                      <a:pt x="47673" y="354"/>
                    </a:cubicBezTo>
                    <a:cubicBezTo>
                      <a:pt x="47087" y="1474"/>
                      <a:pt x="45992" y="742"/>
                      <a:pt x="45407" y="1629"/>
                    </a:cubicBezTo>
                    <a:cubicBezTo>
                      <a:pt x="41960" y="3870"/>
                      <a:pt x="44243" y="897"/>
                      <a:pt x="40237" y="2724"/>
                    </a:cubicBezTo>
                    <a:cubicBezTo>
                      <a:pt x="38970" y="3085"/>
                      <a:pt x="38212" y="1483"/>
                      <a:pt x="37144" y="1293"/>
                    </a:cubicBezTo>
                    <a:cubicBezTo>
                      <a:pt x="36756" y="1896"/>
                      <a:pt x="36179" y="1621"/>
                      <a:pt x="35670" y="2008"/>
                    </a:cubicBezTo>
                    <a:cubicBezTo>
                      <a:pt x="35024" y="2181"/>
                      <a:pt x="34499" y="3017"/>
                      <a:pt x="33827" y="2836"/>
                    </a:cubicBezTo>
                    <a:cubicBezTo>
                      <a:pt x="32052" y="2853"/>
                      <a:pt x="30957" y="733"/>
                      <a:pt x="29071" y="1276"/>
                    </a:cubicBezTo>
                    <a:cubicBezTo>
                      <a:pt x="28295" y="1595"/>
                      <a:pt x="27571" y="1896"/>
                      <a:pt x="26813" y="2301"/>
                    </a:cubicBezTo>
                    <a:cubicBezTo>
                      <a:pt x="26469" y="2301"/>
                      <a:pt x="26158" y="1388"/>
                      <a:pt x="25831" y="2086"/>
                    </a:cubicBezTo>
                    <a:cubicBezTo>
                      <a:pt x="25521" y="2327"/>
                      <a:pt x="25667" y="1397"/>
                      <a:pt x="25116" y="1517"/>
                    </a:cubicBezTo>
                    <a:cubicBezTo>
                      <a:pt x="24401" y="1199"/>
                      <a:pt x="23401" y="1983"/>
                      <a:pt x="23065" y="2603"/>
                    </a:cubicBezTo>
                    <a:cubicBezTo>
                      <a:pt x="22229" y="2715"/>
                      <a:pt x="20885" y="3189"/>
                      <a:pt x="19894" y="2741"/>
                    </a:cubicBezTo>
                    <a:cubicBezTo>
                      <a:pt x="19248" y="2362"/>
                      <a:pt x="18257" y="1259"/>
                      <a:pt x="17628" y="2198"/>
                    </a:cubicBezTo>
                    <a:cubicBezTo>
                      <a:pt x="16750" y="3077"/>
                      <a:pt x="15431" y="3275"/>
                      <a:pt x="14415" y="3964"/>
                    </a:cubicBezTo>
                    <a:cubicBezTo>
                      <a:pt x="13941" y="4266"/>
                      <a:pt x="13674" y="3818"/>
                      <a:pt x="13243" y="3689"/>
                    </a:cubicBezTo>
                    <a:cubicBezTo>
                      <a:pt x="12786" y="3671"/>
                      <a:pt x="12321" y="4326"/>
                      <a:pt x="11830" y="3878"/>
                    </a:cubicBezTo>
                    <a:cubicBezTo>
                      <a:pt x="11003" y="3559"/>
                      <a:pt x="10098" y="4378"/>
                      <a:pt x="9262" y="3938"/>
                    </a:cubicBezTo>
                    <a:cubicBezTo>
                      <a:pt x="8013" y="2724"/>
                      <a:pt x="7522" y="3542"/>
                      <a:pt x="6298" y="3111"/>
                    </a:cubicBezTo>
                    <a:cubicBezTo>
                      <a:pt x="5006" y="2767"/>
                      <a:pt x="3843" y="3861"/>
                      <a:pt x="2645" y="3758"/>
                    </a:cubicBezTo>
                    <a:cubicBezTo>
                      <a:pt x="1904" y="3275"/>
                      <a:pt x="1163" y="3111"/>
                      <a:pt x="362" y="2879"/>
                    </a:cubicBezTo>
                    <a:cubicBezTo>
                      <a:pt x="224" y="2922"/>
                      <a:pt x="112" y="2973"/>
                      <a:pt x="0" y="3008"/>
                    </a:cubicBezTo>
                    <a:lnTo>
                      <a:pt x="0" y="17853"/>
                    </a:lnTo>
                    <a:lnTo>
                      <a:pt x="51662" y="178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 name="Google Shape;280;p25"/>
          <p:cNvSpPr txBox="1">
            <a:spLocks noGrp="1"/>
          </p:cNvSpPr>
          <p:nvPr>
            <p:ph type="subTitle" idx="1"/>
          </p:nvPr>
        </p:nvSpPr>
        <p:spPr>
          <a:xfrm>
            <a:off x="5174691" y="2336283"/>
            <a:ext cx="26649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81" name="Google Shape;281;p25"/>
          <p:cNvSpPr txBox="1">
            <a:spLocks noGrp="1"/>
          </p:cNvSpPr>
          <p:nvPr>
            <p:ph type="title"/>
          </p:nvPr>
        </p:nvSpPr>
        <p:spPr>
          <a:xfrm>
            <a:off x="5446041" y="1268725"/>
            <a:ext cx="2122200" cy="1163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84" name="Google Shape;284;p26"/>
          <p:cNvGrpSpPr/>
          <p:nvPr/>
        </p:nvGrpSpPr>
        <p:grpSpPr>
          <a:xfrm>
            <a:off x="0" y="-385985"/>
            <a:ext cx="9189666" cy="5529480"/>
            <a:chOff x="0" y="-385985"/>
            <a:chExt cx="9189666" cy="5529480"/>
          </a:xfrm>
        </p:grpSpPr>
        <p:grpSp>
          <p:nvGrpSpPr>
            <p:cNvPr id="285" name="Google Shape;285;p26"/>
            <p:cNvGrpSpPr/>
            <p:nvPr/>
          </p:nvGrpSpPr>
          <p:grpSpPr>
            <a:xfrm>
              <a:off x="0" y="4469224"/>
              <a:ext cx="9143948" cy="674271"/>
              <a:chOff x="111537" y="3860488"/>
              <a:chExt cx="8920925" cy="1107723"/>
            </a:xfrm>
          </p:grpSpPr>
          <p:sp>
            <p:nvSpPr>
              <p:cNvPr id="286" name="Google Shape;286;p26"/>
              <p:cNvSpPr/>
              <p:nvPr/>
            </p:nvSpPr>
            <p:spPr>
              <a:xfrm>
                <a:off x="111537" y="3860488"/>
                <a:ext cx="8920925" cy="1107723"/>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flipH="1">
                <a:off x="111537" y="4089418"/>
                <a:ext cx="8920859" cy="870407"/>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6"/>
            <p:cNvSpPr/>
            <p:nvPr/>
          </p:nvSpPr>
          <p:spPr>
            <a:xfrm rot="10800000" flipH="1">
              <a:off x="4692425" y="-385985"/>
              <a:ext cx="4497241" cy="127980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289"/>
        <p:cNvGrpSpPr/>
        <p:nvPr/>
      </p:nvGrpSpPr>
      <p:grpSpPr>
        <a:xfrm>
          <a:off x="0" y="0"/>
          <a:ext cx="0" cy="0"/>
          <a:chOff x="0" y="0"/>
          <a:chExt cx="0" cy="0"/>
        </a:xfrm>
      </p:grpSpPr>
      <p:grpSp>
        <p:nvGrpSpPr>
          <p:cNvPr id="290" name="Google Shape;290;p27"/>
          <p:cNvGrpSpPr/>
          <p:nvPr/>
        </p:nvGrpSpPr>
        <p:grpSpPr>
          <a:xfrm>
            <a:off x="-25" y="-293180"/>
            <a:ext cx="9473100" cy="5436694"/>
            <a:chOff x="-25" y="-293180"/>
            <a:chExt cx="9473100" cy="5436694"/>
          </a:xfrm>
        </p:grpSpPr>
        <p:sp>
          <p:nvSpPr>
            <p:cNvPr id="291" name="Google Shape;291;p27"/>
            <p:cNvSpPr/>
            <p:nvPr/>
          </p:nvSpPr>
          <p:spPr>
            <a:xfrm rot="10800000">
              <a:off x="5301944" y="-293180"/>
              <a:ext cx="4171131" cy="1187006"/>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7"/>
            <p:cNvGrpSpPr/>
            <p:nvPr/>
          </p:nvGrpSpPr>
          <p:grpSpPr>
            <a:xfrm>
              <a:off x="-25" y="3686782"/>
              <a:ext cx="9144060" cy="1456732"/>
              <a:chOff x="-25" y="3686782"/>
              <a:chExt cx="9144060" cy="1456732"/>
            </a:xfrm>
          </p:grpSpPr>
          <p:grpSp>
            <p:nvGrpSpPr>
              <p:cNvPr id="293" name="Google Shape;293;p27"/>
              <p:cNvGrpSpPr/>
              <p:nvPr/>
            </p:nvGrpSpPr>
            <p:grpSpPr>
              <a:xfrm>
                <a:off x="-25" y="4420025"/>
                <a:ext cx="9144060" cy="723489"/>
                <a:chOff x="-25" y="4420025"/>
                <a:chExt cx="9144060" cy="723489"/>
              </a:xfrm>
            </p:grpSpPr>
            <p:sp>
              <p:nvSpPr>
                <p:cNvPr id="294" name="Google Shape;294;p27"/>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7"/>
              <p:cNvGrpSpPr/>
              <p:nvPr/>
            </p:nvGrpSpPr>
            <p:grpSpPr>
              <a:xfrm>
                <a:off x="8051076" y="3686782"/>
                <a:ext cx="741095" cy="1056128"/>
                <a:chOff x="2381775" y="2575658"/>
                <a:chExt cx="469612" cy="669240"/>
              </a:xfrm>
            </p:grpSpPr>
            <p:sp>
              <p:nvSpPr>
                <p:cNvPr id="297" name="Google Shape;297;p27"/>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27"/>
          <p:cNvSpPr txBox="1">
            <a:spLocks noGrp="1"/>
          </p:cNvSpPr>
          <p:nvPr>
            <p:ph type="title"/>
          </p:nvPr>
        </p:nvSpPr>
        <p:spPr>
          <a:xfrm>
            <a:off x="720000" y="387600"/>
            <a:ext cx="3852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20_1_1">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06" name="Google Shape;306;p28"/>
          <p:cNvGrpSpPr/>
          <p:nvPr/>
        </p:nvGrpSpPr>
        <p:grpSpPr>
          <a:xfrm>
            <a:off x="-25" y="-178175"/>
            <a:ext cx="9144060" cy="5321689"/>
            <a:chOff x="-25" y="-178175"/>
            <a:chExt cx="9144060" cy="5321689"/>
          </a:xfrm>
        </p:grpSpPr>
        <p:grpSp>
          <p:nvGrpSpPr>
            <p:cNvPr id="307" name="Google Shape;307;p28"/>
            <p:cNvGrpSpPr/>
            <p:nvPr/>
          </p:nvGrpSpPr>
          <p:grpSpPr>
            <a:xfrm>
              <a:off x="-25" y="3686782"/>
              <a:ext cx="9144060" cy="1456732"/>
              <a:chOff x="-25" y="3686782"/>
              <a:chExt cx="9144060" cy="1456732"/>
            </a:xfrm>
          </p:grpSpPr>
          <p:grpSp>
            <p:nvGrpSpPr>
              <p:cNvPr id="308" name="Google Shape;308;p28"/>
              <p:cNvGrpSpPr/>
              <p:nvPr/>
            </p:nvGrpSpPr>
            <p:grpSpPr>
              <a:xfrm flipH="1">
                <a:off x="-25" y="4420025"/>
                <a:ext cx="9144060" cy="723489"/>
                <a:chOff x="-25" y="4420025"/>
                <a:chExt cx="9144060" cy="723489"/>
              </a:xfrm>
            </p:grpSpPr>
            <p:sp>
              <p:nvSpPr>
                <p:cNvPr id="309" name="Google Shape;309;p28"/>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8"/>
              <p:cNvGrpSpPr/>
              <p:nvPr/>
            </p:nvGrpSpPr>
            <p:grpSpPr>
              <a:xfrm flipH="1">
                <a:off x="351840" y="3686782"/>
                <a:ext cx="741095" cy="1056128"/>
                <a:chOff x="2381775" y="2575658"/>
                <a:chExt cx="469612" cy="669240"/>
              </a:xfrm>
            </p:grpSpPr>
            <p:sp>
              <p:nvSpPr>
                <p:cNvPr id="312" name="Google Shape;312;p28"/>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8"/>
            <p:cNvSpPr/>
            <p:nvPr/>
          </p:nvSpPr>
          <p:spPr>
            <a:xfrm>
              <a:off x="5635700" y="-178175"/>
              <a:ext cx="3397016" cy="1157976"/>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20_1_1_1">
    <p:spTree>
      <p:nvGrpSpPr>
        <p:cNvPr id="1" name="Shape 319"/>
        <p:cNvGrpSpPr/>
        <p:nvPr/>
      </p:nvGrpSpPr>
      <p:grpSpPr>
        <a:xfrm>
          <a:off x="0" y="0"/>
          <a:ext cx="0" cy="0"/>
          <a:chOff x="0" y="0"/>
          <a:chExt cx="0" cy="0"/>
        </a:xfrm>
      </p:grpSpPr>
      <p:grpSp>
        <p:nvGrpSpPr>
          <p:cNvPr id="320" name="Google Shape;320;p29"/>
          <p:cNvGrpSpPr/>
          <p:nvPr/>
        </p:nvGrpSpPr>
        <p:grpSpPr>
          <a:xfrm>
            <a:off x="0" y="-385985"/>
            <a:ext cx="9189666" cy="5529494"/>
            <a:chOff x="0" y="-385985"/>
            <a:chExt cx="9189666" cy="5529494"/>
          </a:xfrm>
        </p:grpSpPr>
        <p:grpSp>
          <p:nvGrpSpPr>
            <p:cNvPr id="321" name="Google Shape;321;p29"/>
            <p:cNvGrpSpPr/>
            <p:nvPr/>
          </p:nvGrpSpPr>
          <p:grpSpPr>
            <a:xfrm>
              <a:off x="0" y="-385985"/>
              <a:ext cx="9189666" cy="5529494"/>
              <a:chOff x="0" y="-385985"/>
              <a:chExt cx="9189666" cy="5529494"/>
            </a:xfrm>
          </p:grpSpPr>
          <p:sp>
            <p:nvSpPr>
              <p:cNvPr id="322" name="Google Shape;322;p29"/>
              <p:cNvSpPr/>
              <p:nvPr/>
            </p:nvSpPr>
            <p:spPr>
              <a:xfrm>
                <a:off x="0" y="3340200"/>
                <a:ext cx="9143948" cy="1803310"/>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10800000" flipH="1">
                <a:off x="4692425" y="-385985"/>
                <a:ext cx="4497241" cy="1279809"/>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9"/>
            <p:cNvSpPr/>
            <p:nvPr/>
          </p:nvSpPr>
          <p:spPr>
            <a:xfrm flipH="1">
              <a:off x="8" y="3898201"/>
              <a:ext cx="9144017" cy="1245301"/>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9"/>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326"/>
        <p:cNvGrpSpPr/>
        <p:nvPr/>
      </p:nvGrpSpPr>
      <p:grpSpPr>
        <a:xfrm>
          <a:off x="0" y="0"/>
          <a:ext cx="0" cy="0"/>
          <a:chOff x="0" y="0"/>
          <a:chExt cx="0" cy="0"/>
        </a:xfrm>
      </p:grpSpPr>
      <p:grpSp>
        <p:nvGrpSpPr>
          <p:cNvPr id="327" name="Google Shape;327;p30"/>
          <p:cNvGrpSpPr/>
          <p:nvPr/>
        </p:nvGrpSpPr>
        <p:grpSpPr>
          <a:xfrm>
            <a:off x="-738876" y="280326"/>
            <a:ext cx="9882899" cy="4863169"/>
            <a:chOff x="-738876" y="280326"/>
            <a:chExt cx="9882899" cy="4863169"/>
          </a:xfrm>
        </p:grpSpPr>
        <p:sp>
          <p:nvSpPr>
            <p:cNvPr id="328" name="Google Shape;328;p30"/>
            <p:cNvSpPr/>
            <p:nvPr/>
          </p:nvSpPr>
          <p:spPr>
            <a:xfrm>
              <a:off x="0" y="3417175"/>
              <a:ext cx="9144017" cy="1726281"/>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rot="10800000" flipH="1">
              <a:off x="-738876" y="280326"/>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0" y="4053725"/>
              <a:ext cx="9144023" cy="1089770"/>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0"/>
          <p:cNvSpPr txBox="1">
            <a:spLocks noGrp="1"/>
          </p:cNvSpPr>
          <p:nvPr>
            <p:ph type="title"/>
          </p:nvPr>
        </p:nvSpPr>
        <p:spPr>
          <a:xfrm>
            <a:off x="4576296" y="638203"/>
            <a:ext cx="38520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5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32" name="Google Shape;332;p30"/>
          <p:cNvSpPr txBox="1">
            <a:spLocks noGrp="1"/>
          </p:cNvSpPr>
          <p:nvPr>
            <p:ph type="subTitle" idx="1"/>
          </p:nvPr>
        </p:nvSpPr>
        <p:spPr>
          <a:xfrm>
            <a:off x="4576296" y="1679595"/>
            <a:ext cx="38520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33" name="Google Shape;333;p30"/>
          <p:cNvSpPr txBox="1"/>
          <p:nvPr/>
        </p:nvSpPr>
        <p:spPr>
          <a:xfrm>
            <a:off x="4842996" y="2757287"/>
            <a:ext cx="3318600" cy="6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lt1"/>
                </a:solidFill>
                <a:latin typeface="Catamaran"/>
                <a:ea typeface="Catamaran"/>
                <a:cs typeface="Catamaran"/>
                <a:sym typeface="Catamaran"/>
              </a:rPr>
              <a:t>CREDITS: This presentation template was created by </a:t>
            </a:r>
            <a:r>
              <a:rPr lang="en" sz="12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a:t>
            </a:r>
            <a:r>
              <a:rPr lang="en" sz="12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GO</a:t>
            </a:r>
            <a:r>
              <a:rPr lang="en" sz="1200">
                <a:solidFill>
                  <a:schemeClr val="lt1"/>
                </a:solidFill>
                <a:latin typeface="Catamaran"/>
                <a:ea typeface="Catamaran"/>
                <a:cs typeface="Catamaran"/>
                <a:sym typeface="Catamaran"/>
              </a:rPr>
              <a:t>, including icons by </a:t>
            </a:r>
            <a:r>
              <a:rPr lang="en" sz="12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lt1"/>
                </a:solidFill>
                <a:latin typeface="Catamaran"/>
                <a:ea typeface="Catamaran"/>
                <a:cs typeface="Catamaran"/>
                <a:sym typeface="Catamaran"/>
              </a:rPr>
              <a:t>, and infographics &amp; images by </a:t>
            </a:r>
            <a:r>
              <a:rPr lang="en" sz="12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200" b="1">
              <a:solidFill>
                <a:schemeClr val="lt1"/>
              </a:solidFill>
              <a:latin typeface="Catamaran"/>
              <a:ea typeface="Catamaran"/>
              <a:cs typeface="Catamaran"/>
              <a:sym typeface="Catamar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720000" y="1093275"/>
            <a:ext cx="7704000" cy="3515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accent3"/>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36" name="Google Shape;36;p4"/>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7" name="Google Shape;37;p4"/>
          <p:cNvGrpSpPr/>
          <p:nvPr/>
        </p:nvGrpSpPr>
        <p:grpSpPr>
          <a:xfrm>
            <a:off x="-114325" y="-174950"/>
            <a:ext cx="9372662" cy="5318447"/>
            <a:chOff x="-114325" y="-174950"/>
            <a:chExt cx="9372662" cy="5318447"/>
          </a:xfrm>
        </p:grpSpPr>
        <p:grpSp>
          <p:nvGrpSpPr>
            <p:cNvPr id="38" name="Google Shape;38;p4"/>
            <p:cNvGrpSpPr/>
            <p:nvPr/>
          </p:nvGrpSpPr>
          <p:grpSpPr>
            <a:xfrm>
              <a:off x="-114325" y="4660094"/>
              <a:ext cx="9372662" cy="483403"/>
              <a:chOff x="0" y="3708146"/>
              <a:chExt cx="9144060" cy="1435708"/>
            </a:xfrm>
          </p:grpSpPr>
          <p:sp>
            <p:nvSpPr>
              <p:cNvPr id="39" name="Google Shape;39;p4"/>
              <p:cNvSpPr/>
              <p:nvPr/>
            </p:nvSpPr>
            <p:spPr>
              <a:xfrm>
                <a:off x="0" y="3708146"/>
                <a:ext cx="9144060" cy="1435708"/>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0" y="4090883"/>
                <a:ext cx="9144018" cy="1043572"/>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p:nvPr/>
          </p:nvSpPr>
          <p:spPr>
            <a:xfrm>
              <a:off x="6008650" y="-174950"/>
              <a:ext cx="3135351" cy="1068780"/>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34"/>
        <p:cNvGrpSpPr/>
        <p:nvPr/>
      </p:nvGrpSpPr>
      <p:grpSpPr>
        <a:xfrm>
          <a:off x="0" y="0"/>
          <a:ext cx="0" cy="0"/>
          <a:chOff x="0" y="0"/>
          <a:chExt cx="0" cy="0"/>
        </a:xfrm>
      </p:grpSpPr>
      <p:grpSp>
        <p:nvGrpSpPr>
          <p:cNvPr id="335" name="Google Shape;335;p31"/>
          <p:cNvGrpSpPr/>
          <p:nvPr/>
        </p:nvGrpSpPr>
        <p:grpSpPr>
          <a:xfrm>
            <a:off x="-1510337" y="136675"/>
            <a:ext cx="11375722" cy="5006855"/>
            <a:chOff x="-1510337" y="136675"/>
            <a:chExt cx="11375722" cy="5006855"/>
          </a:xfrm>
        </p:grpSpPr>
        <p:grpSp>
          <p:nvGrpSpPr>
            <p:cNvPr id="336" name="Google Shape;336;p31"/>
            <p:cNvGrpSpPr/>
            <p:nvPr/>
          </p:nvGrpSpPr>
          <p:grpSpPr>
            <a:xfrm>
              <a:off x="0" y="136675"/>
              <a:ext cx="9865385" cy="5006855"/>
              <a:chOff x="0" y="136675"/>
              <a:chExt cx="9865385" cy="5006855"/>
            </a:xfrm>
          </p:grpSpPr>
          <p:sp>
            <p:nvSpPr>
              <p:cNvPr id="337" name="Google Shape;337;p31"/>
              <p:cNvSpPr/>
              <p:nvPr/>
            </p:nvSpPr>
            <p:spPr>
              <a:xfrm>
                <a:off x="0" y="4191125"/>
                <a:ext cx="9144060" cy="952395"/>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0" y="4555933"/>
                <a:ext cx="9144020" cy="587597"/>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6656100" y="1366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1"/>
            <p:cNvSpPr/>
            <p:nvPr/>
          </p:nvSpPr>
          <p:spPr>
            <a:xfrm>
              <a:off x="-1510337" y="2734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41"/>
        <p:cNvGrpSpPr/>
        <p:nvPr/>
      </p:nvGrpSpPr>
      <p:grpSpPr>
        <a:xfrm>
          <a:off x="0" y="0"/>
          <a:ext cx="0" cy="0"/>
          <a:chOff x="0" y="0"/>
          <a:chExt cx="0" cy="0"/>
        </a:xfrm>
      </p:grpSpPr>
      <p:grpSp>
        <p:nvGrpSpPr>
          <p:cNvPr id="342" name="Google Shape;342;p32"/>
          <p:cNvGrpSpPr/>
          <p:nvPr/>
        </p:nvGrpSpPr>
        <p:grpSpPr>
          <a:xfrm>
            <a:off x="-25" y="-387455"/>
            <a:ext cx="9144060" cy="5530969"/>
            <a:chOff x="-25" y="-387455"/>
            <a:chExt cx="9144060" cy="5530969"/>
          </a:xfrm>
        </p:grpSpPr>
        <p:sp>
          <p:nvSpPr>
            <p:cNvPr id="343" name="Google Shape;343;p32"/>
            <p:cNvSpPr/>
            <p:nvPr/>
          </p:nvSpPr>
          <p:spPr>
            <a:xfrm rot="10800000">
              <a:off x="4317244" y="-387455"/>
              <a:ext cx="4171131" cy="1187006"/>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2"/>
            <p:cNvGrpSpPr/>
            <p:nvPr/>
          </p:nvGrpSpPr>
          <p:grpSpPr>
            <a:xfrm>
              <a:off x="-25" y="4420025"/>
              <a:ext cx="9144060" cy="723489"/>
              <a:chOff x="-25" y="4420025"/>
              <a:chExt cx="9144060" cy="723489"/>
            </a:xfrm>
          </p:grpSpPr>
          <p:sp>
            <p:nvSpPr>
              <p:cNvPr id="345" name="Google Shape;345;p32"/>
              <p:cNvSpPr/>
              <p:nvPr/>
            </p:nvSpPr>
            <p:spPr>
              <a:xfrm>
                <a:off x="-25" y="4420025"/>
                <a:ext cx="9144060" cy="7234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25" y="4650296"/>
                <a:ext cx="9144018" cy="493218"/>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2"/>
            <p:cNvGrpSpPr/>
            <p:nvPr/>
          </p:nvGrpSpPr>
          <p:grpSpPr>
            <a:xfrm>
              <a:off x="722376" y="3885832"/>
              <a:ext cx="741095" cy="1056128"/>
              <a:chOff x="2381775" y="2575658"/>
              <a:chExt cx="469612" cy="669240"/>
            </a:xfrm>
          </p:grpSpPr>
          <p:sp>
            <p:nvSpPr>
              <p:cNvPr id="348" name="Google Shape;348;p32"/>
              <p:cNvSpPr/>
              <p:nvPr/>
            </p:nvSpPr>
            <p:spPr>
              <a:xfrm>
                <a:off x="2421400" y="2860375"/>
                <a:ext cx="6075" cy="6700"/>
              </a:xfrm>
              <a:custGeom>
                <a:avLst/>
                <a:gdLst/>
                <a:ahLst/>
                <a:cxnLst/>
                <a:rect l="l" t="t" r="r" b="b"/>
                <a:pathLst>
                  <a:path w="243" h="268" extrusionOk="0">
                    <a:moveTo>
                      <a:pt x="1" y="268"/>
                    </a:moveTo>
                    <a:cubicBezTo>
                      <a:pt x="165" y="165"/>
                      <a:pt x="242" y="70"/>
                      <a:pt x="208" y="1"/>
                    </a:cubicBezTo>
                    <a:cubicBezTo>
                      <a:pt x="139" y="96"/>
                      <a:pt x="70" y="190"/>
                      <a:pt x="1" y="2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2414300" y="2749675"/>
                <a:ext cx="900" cy="6050"/>
              </a:xfrm>
              <a:custGeom>
                <a:avLst/>
                <a:gdLst/>
                <a:ahLst/>
                <a:cxnLst/>
                <a:rect l="l" t="t" r="r" b="b"/>
                <a:pathLst>
                  <a:path w="36" h="242" extrusionOk="0">
                    <a:moveTo>
                      <a:pt x="1" y="0"/>
                    </a:moveTo>
                    <a:cubicBezTo>
                      <a:pt x="1" y="78"/>
                      <a:pt x="1" y="164"/>
                      <a:pt x="1" y="241"/>
                    </a:cubicBezTo>
                    <a:cubicBezTo>
                      <a:pt x="35" y="164"/>
                      <a:pt x="35" y="7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2383062" y="2594249"/>
                <a:ext cx="468325" cy="650650"/>
              </a:xfrm>
              <a:custGeom>
                <a:avLst/>
                <a:gdLst/>
                <a:ahLst/>
                <a:cxnLst/>
                <a:rect l="l" t="t" r="r" b="b"/>
                <a:pathLst>
                  <a:path w="3275" h="4550" extrusionOk="0">
                    <a:moveTo>
                      <a:pt x="2887" y="1249"/>
                    </a:moveTo>
                    <a:cubicBezTo>
                      <a:pt x="2852" y="1361"/>
                      <a:pt x="2792" y="1456"/>
                      <a:pt x="2706" y="1534"/>
                    </a:cubicBezTo>
                    <a:cubicBezTo>
                      <a:pt x="2611" y="1551"/>
                      <a:pt x="2525" y="1585"/>
                      <a:pt x="2438" y="1620"/>
                    </a:cubicBezTo>
                    <a:cubicBezTo>
                      <a:pt x="2361" y="1577"/>
                      <a:pt x="2283" y="1551"/>
                      <a:pt x="2197" y="1525"/>
                    </a:cubicBezTo>
                    <a:lnTo>
                      <a:pt x="2197" y="1448"/>
                    </a:lnTo>
                    <a:cubicBezTo>
                      <a:pt x="2189" y="1473"/>
                      <a:pt x="2180" y="1499"/>
                      <a:pt x="2171" y="1516"/>
                    </a:cubicBezTo>
                    <a:cubicBezTo>
                      <a:pt x="1990" y="1473"/>
                      <a:pt x="1818" y="1473"/>
                      <a:pt x="1698" y="1585"/>
                    </a:cubicBezTo>
                    <a:cubicBezTo>
                      <a:pt x="2068" y="1051"/>
                      <a:pt x="2137" y="948"/>
                      <a:pt x="1982" y="758"/>
                    </a:cubicBezTo>
                    <a:cubicBezTo>
                      <a:pt x="1999" y="629"/>
                      <a:pt x="2206" y="534"/>
                      <a:pt x="2413" y="422"/>
                    </a:cubicBezTo>
                    <a:cubicBezTo>
                      <a:pt x="2413" y="422"/>
                      <a:pt x="2421" y="422"/>
                      <a:pt x="2421" y="422"/>
                    </a:cubicBezTo>
                    <a:cubicBezTo>
                      <a:pt x="2421" y="422"/>
                      <a:pt x="2671" y="379"/>
                      <a:pt x="2731" y="457"/>
                    </a:cubicBezTo>
                    <a:cubicBezTo>
                      <a:pt x="2731" y="457"/>
                      <a:pt x="2706" y="336"/>
                      <a:pt x="2516" y="371"/>
                    </a:cubicBezTo>
                    <a:cubicBezTo>
                      <a:pt x="2490" y="371"/>
                      <a:pt x="2473" y="388"/>
                      <a:pt x="2456" y="388"/>
                    </a:cubicBezTo>
                    <a:cubicBezTo>
                      <a:pt x="2611" y="293"/>
                      <a:pt x="2757" y="172"/>
                      <a:pt x="2757" y="0"/>
                    </a:cubicBezTo>
                    <a:cubicBezTo>
                      <a:pt x="2714" y="310"/>
                      <a:pt x="1896" y="457"/>
                      <a:pt x="1922" y="689"/>
                    </a:cubicBezTo>
                    <a:cubicBezTo>
                      <a:pt x="1741" y="508"/>
                      <a:pt x="1586" y="319"/>
                      <a:pt x="1439" y="121"/>
                    </a:cubicBezTo>
                    <a:cubicBezTo>
                      <a:pt x="1241" y="388"/>
                      <a:pt x="2266" y="844"/>
                      <a:pt x="1801" y="1129"/>
                    </a:cubicBezTo>
                    <a:cubicBezTo>
                      <a:pt x="1732" y="1146"/>
                      <a:pt x="1672" y="1189"/>
                      <a:pt x="1629" y="1232"/>
                    </a:cubicBezTo>
                    <a:cubicBezTo>
                      <a:pt x="1620" y="1068"/>
                      <a:pt x="1525" y="888"/>
                      <a:pt x="1499" y="896"/>
                    </a:cubicBezTo>
                    <a:cubicBezTo>
                      <a:pt x="1577" y="1017"/>
                      <a:pt x="1603" y="1163"/>
                      <a:pt x="1577" y="1301"/>
                    </a:cubicBezTo>
                    <a:cubicBezTo>
                      <a:pt x="1534" y="1361"/>
                      <a:pt x="1499" y="1430"/>
                      <a:pt x="1473" y="1499"/>
                    </a:cubicBezTo>
                    <a:lnTo>
                      <a:pt x="1473" y="1499"/>
                    </a:lnTo>
                    <a:lnTo>
                      <a:pt x="1473" y="1499"/>
                    </a:lnTo>
                    <a:cubicBezTo>
                      <a:pt x="1422" y="1672"/>
                      <a:pt x="1387" y="1844"/>
                      <a:pt x="1379" y="2016"/>
                    </a:cubicBezTo>
                    <a:cubicBezTo>
                      <a:pt x="1232" y="1904"/>
                      <a:pt x="1060" y="1844"/>
                      <a:pt x="870" y="1835"/>
                    </a:cubicBezTo>
                    <a:lnTo>
                      <a:pt x="870" y="1792"/>
                    </a:lnTo>
                    <a:cubicBezTo>
                      <a:pt x="922" y="1706"/>
                      <a:pt x="991" y="1637"/>
                      <a:pt x="1077" y="1585"/>
                    </a:cubicBezTo>
                    <a:cubicBezTo>
                      <a:pt x="1000" y="1611"/>
                      <a:pt x="931" y="1654"/>
                      <a:pt x="879" y="1715"/>
                    </a:cubicBezTo>
                    <a:cubicBezTo>
                      <a:pt x="896" y="1577"/>
                      <a:pt x="931" y="1456"/>
                      <a:pt x="991" y="1336"/>
                    </a:cubicBezTo>
                    <a:cubicBezTo>
                      <a:pt x="913" y="1292"/>
                      <a:pt x="845" y="1551"/>
                      <a:pt x="845" y="1835"/>
                    </a:cubicBezTo>
                    <a:cubicBezTo>
                      <a:pt x="724" y="1835"/>
                      <a:pt x="603" y="1853"/>
                      <a:pt x="483" y="1896"/>
                    </a:cubicBezTo>
                    <a:cubicBezTo>
                      <a:pt x="259" y="1965"/>
                      <a:pt x="190" y="1844"/>
                      <a:pt x="172" y="1672"/>
                    </a:cubicBezTo>
                    <a:cubicBezTo>
                      <a:pt x="216" y="1560"/>
                      <a:pt x="310" y="1473"/>
                      <a:pt x="422" y="1448"/>
                    </a:cubicBezTo>
                    <a:cubicBezTo>
                      <a:pt x="396" y="1413"/>
                      <a:pt x="250" y="1491"/>
                      <a:pt x="164" y="1594"/>
                    </a:cubicBezTo>
                    <a:cubicBezTo>
                      <a:pt x="155" y="1336"/>
                      <a:pt x="198" y="1008"/>
                      <a:pt x="17" y="982"/>
                    </a:cubicBezTo>
                    <a:cubicBezTo>
                      <a:pt x="0" y="1224"/>
                      <a:pt x="26" y="1465"/>
                      <a:pt x="95" y="1697"/>
                    </a:cubicBezTo>
                    <a:cubicBezTo>
                      <a:pt x="86" y="1732"/>
                      <a:pt x="95" y="1766"/>
                      <a:pt x="129" y="1784"/>
                    </a:cubicBezTo>
                    <a:cubicBezTo>
                      <a:pt x="129" y="1775"/>
                      <a:pt x="129" y="1775"/>
                      <a:pt x="129" y="1766"/>
                    </a:cubicBezTo>
                    <a:cubicBezTo>
                      <a:pt x="181" y="1887"/>
                      <a:pt x="293" y="1965"/>
                      <a:pt x="422" y="1982"/>
                    </a:cubicBezTo>
                    <a:cubicBezTo>
                      <a:pt x="284" y="2016"/>
                      <a:pt x="155" y="2033"/>
                      <a:pt x="17" y="2042"/>
                    </a:cubicBezTo>
                    <a:cubicBezTo>
                      <a:pt x="164" y="2085"/>
                      <a:pt x="328" y="2068"/>
                      <a:pt x="457" y="1990"/>
                    </a:cubicBezTo>
                    <a:cubicBezTo>
                      <a:pt x="577" y="2008"/>
                      <a:pt x="715" y="1999"/>
                      <a:pt x="853" y="2016"/>
                    </a:cubicBezTo>
                    <a:cubicBezTo>
                      <a:pt x="862" y="2111"/>
                      <a:pt x="896" y="2214"/>
                      <a:pt x="939" y="2301"/>
                    </a:cubicBezTo>
                    <a:cubicBezTo>
                      <a:pt x="810" y="2326"/>
                      <a:pt x="681" y="2464"/>
                      <a:pt x="715" y="2481"/>
                    </a:cubicBezTo>
                    <a:cubicBezTo>
                      <a:pt x="776" y="2404"/>
                      <a:pt x="870" y="2361"/>
                      <a:pt x="965" y="2352"/>
                    </a:cubicBezTo>
                    <a:cubicBezTo>
                      <a:pt x="1051" y="2481"/>
                      <a:pt x="1206" y="2533"/>
                      <a:pt x="1344" y="2481"/>
                    </a:cubicBezTo>
                    <a:cubicBezTo>
                      <a:pt x="1336" y="3343"/>
                      <a:pt x="1482" y="4317"/>
                      <a:pt x="1379" y="4420"/>
                    </a:cubicBezTo>
                    <a:cubicBezTo>
                      <a:pt x="2008" y="4549"/>
                      <a:pt x="1775" y="3498"/>
                      <a:pt x="1646" y="2619"/>
                    </a:cubicBezTo>
                    <a:cubicBezTo>
                      <a:pt x="1810" y="2499"/>
                      <a:pt x="1939" y="2344"/>
                      <a:pt x="2025" y="2163"/>
                    </a:cubicBezTo>
                    <a:cubicBezTo>
                      <a:pt x="2120" y="2085"/>
                      <a:pt x="2240" y="2051"/>
                      <a:pt x="2361" y="2042"/>
                    </a:cubicBezTo>
                    <a:cubicBezTo>
                      <a:pt x="2361" y="1990"/>
                      <a:pt x="2189" y="2033"/>
                      <a:pt x="2051" y="2102"/>
                    </a:cubicBezTo>
                    <a:cubicBezTo>
                      <a:pt x="2120" y="1947"/>
                      <a:pt x="2163" y="1784"/>
                      <a:pt x="2180" y="1620"/>
                    </a:cubicBezTo>
                    <a:cubicBezTo>
                      <a:pt x="2395" y="1620"/>
                      <a:pt x="2663" y="1741"/>
                      <a:pt x="2947" y="2085"/>
                    </a:cubicBezTo>
                    <a:cubicBezTo>
                      <a:pt x="3042" y="2059"/>
                      <a:pt x="2775" y="1792"/>
                      <a:pt x="2447" y="1628"/>
                    </a:cubicBezTo>
                    <a:cubicBezTo>
                      <a:pt x="2749" y="1663"/>
                      <a:pt x="3050" y="1568"/>
                      <a:pt x="3274" y="1361"/>
                    </a:cubicBezTo>
                    <a:cubicBezTo>
                      <a:pt x="3162" y="1404"/>
                      <a:pt x="2964" y="1456"/>
                      <a:pt x="2792" y="1508"/>
                    </a:cubicBezTo>
                    <a:cubicBezTo>
                      <a:pt x="2843" y="1430"/>
                      <a:pt x="2878" y="1344"/>
                      <a:pt x="2887" y="1249"/>
                    </a:cubicBezTo>
                    <a:close/>
                    <a:moveTo>
                      <a:pt x="913" y="2025"/>
                    </a:moveTo>
                    <a:cubicBezTo>
                      <a:pt x="1094" y="2042"/>
                      <a:pt x="1249" y="2128"/>
                      <a:pt x="1361" y="2266"/>
                    </a:cubicBezTo>
                    <a:lnTo>
                      <a:pt x="1361" y="2421"/>
                    </a:lnTo>
                    <a:cubicBezTo>
                      <a:pt x="1163" y="2369"/>
                      <a:pt x="991" y="2223"/>
                      <a:pt x="913" y="2025"/>
                    </a:cubicBezTo>
                    <a:close/>
                    <a:moveTo>
                      <a:pt x="1646" y="2533"/>
                    </a:moveTo>
                    <a:cubicBezTo>
                      <a:pt x="1611" y="2318"/>
                      <a:pt x="1594" y="2102"/>
                      <a:pt x="1594" y="1887"/>
                    </a:cubicBezTo>
                    <a:cubicBezTo>
                      <a:pt x="1741" y="1732"/>
                      <a:pt x="1930" y="1637"/>
                      <a:pt x="2137" y="1620"/>
                    </a:cubicBezTo>
                    <a:cubicBezTo>
                      <a:pt x="1990" y="1930"/>
                      <a:pt x="1698" y="2266"/>
                      <a:pt x="1646" y="2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2381775" y="2884968"/>
                <a:ext cx="5148" cy="2574"/>
              </a:xfrm>
              <a:custGeom>
                <a:avLst/>
                <a:gdLst/>
                <a:ahLst/>
                <a:cxnLst/>
                <a:rect l="l" t="t" r="r" b="b"/>
                <a:pathLst>
                  <a:path w="36" h="18" extrusionOk="0">
                    <a:moveTo>
                      <a:pt x="35" y="18"/>
                    </a:moveTo>
                    <a:lnTo>
                      <a:pt x="1" y="0"/>
                    </a:lnTo>
                    <a:cubicBezTo>
                      <a:pt x="1" y="9"/>
                      <a:pt x="18" y="9"/>
                      <a:pt x="35" y="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2773596" y="2575658"/>
                <a:ext cx="5005" cy="19877"/>
              </a:xfrm>
              <a:custGeom>
                <a:avLst/>
                <a:gdLst/>
                <a:ahLst/>
                <a:cxnLst/>
                <a:rect l="l" t="t" r="r" b="b"/>
                <a:pathLst>
                  <a:path w="35" h="139" extrusionOk="0">
                    <a:moveTo>
                      <a:pt x="0" y="1"/>
                    </a:moveTo>
                    <a:cubicBezTo>
                      <a:pt x="18" y="44"/>
                      <a:pt x="26" y="87"/>
                      <a:pt x="26" y="139"/>
                    </a:cubicBezTo>
                    <a:cubicBezTo>
                      <a:pt x="35" y="87"/>
                      <a:pt x="26" y="4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2695947" y="2755553"/>
                <a:ext cx="7579" cy="47047"/>
              </a:xfrm>
              <a:custGeom>
                <a:avLst/>
                <a:gdLst/>
                <a:ahLst/>
                <a:cxnLst/>
                <a:rect l="l" t="t" r="r" b="b"/>
                <a:pathLst>
                  <a:path w="53" h="329" extrusionOk="0">
                    <a:moveTo>
                      <a:pt x="1" y="1"/>
                    </a:moveTo>
                    <a:cubicBezTo>
                      <a:pt x="9" y="113"/>
                      <a:pt x="18" y="216"/>
                      <a:pt x="18" y="328"/>
                    </a:cubicBezTo>
                    <a:cubicBezTo>
                      <a:pt x="52" y="225"/>
                      <a:pt x="44" y="10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4748375" y="1061229"/>
            <a:ext cx="3675600" cy="359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44" name="Google Shape;44;p5"/>
          <p:cNvSpPr txBox="1">
            <a:spLocks noGrp="1"/>
          </p:cNvSpPr>
          <p:nvPr>
            <p:ph type="body" idx="2"/>
          </p:nvPr>
        </p:nvSpPr>
        <p:spPr>
          <a:xfrm>
            <a:off x="720000" y="1061229"/>
            <a:ext cx="3675600" cy="359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45" name="Google Shape;45;p5"/>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46" name="Google Shape;46;p5"/>
          <p:cNvGrpSpPr/>
          <p:nvPr/>
        </p:nvGrpSpPr>
        <p:grpSpPr>
          <a:xfrm>
            <a:off x="0" y="136675"/>
            <a:ext cx="9865385" cy="5159242"/>
            <a:chOff x="0" y="136675"/>
            <a:chExt cx="9865385" cy="5159242"/>
          </a:xfrm>
        </p:grpSpPr>
        <p:sp>
          <p:nvSpPr>
            <p:cNvPr id="47" name="Google Shape;47;p5"/>
            <p:cNvSpPr/>
            <p:nvPr/>
          </p:nvSpPr>
          <p:spPr>
            <a:xfrm>
              <a:off x="0" y="4594926"/>
              <a:ext cx="9144060" cy="700991"/>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0" y="4832999"/>
              <a:ext cx="9144020" cy="386721"/>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6656100" y="136675"/>
              <a:ext cx="3209285" cy="1094061"/>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72000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52" name="Google Shape;52;p6"/>
          <p:cNvGrpSpPr/>
          <p:nvPr/>
        </p:nvGrpSpPr>
        <p:grpSpPr>
          <a:xfrm>
            <a:off x="0" y="-117351"/>
            <a:ext cx="9480694" cy="5367971"/>
            <a:chOff x="0" y="-117351"/>
            <a:chExt cx="9480694" cy="5367971"/>
          </a:xfrm>
        </p:grpSpPr>
        <p:grpSp>
          <p:nvGrpSpPr>
            <p:cNvPr id="53" name="Google Shape;53;p6"/>
            <p:cNvGrpSpPr/>
            <p:nvPr/>
          </p:nvGrpSpPr>
          <p:grpSpPr>
            <a:xfrm>
              <a:off x="0" y="4515875"/>
              <a:ext cx="9143948" cy="734745"/>
              <a:chOff x="111537" y="3489745"/>
              <a:chExt cx="8920925" cy="1654086"/>
            </a:xfrm>
          </p:grpSpPr>
          <p:sp>
            <p:nvSpPr>
              <p:cNvPr id="54" name="Google Shape;54;p6"/>
              <p:cNvSpPr/>
              <p:nvPr/>
            </p:nvSpPr>
            <p:spPr>
              <a:xfrm>
                <a:off x="111537" y="3489745"/>
                <a:ext cx="8920925" cy="1654086"/>
              </a:xfrm>
              <a:custGeom>
                <a:avLst/>
                <a:gdLst/>
                <a:ahLst/>
                <a:cxnLst/>
                <a:rect l="l" t="t" r="r" b="b"/>
                <a:pathLst>
                  <a:path w="51266" h="13330" extrusionOk="0">
                    <a:moveTo>
                      <a:pt x="51265" y="4059"/>
                    </a:moveTo>
                    <a:cubicBezTo>
                      <a:pt x="50421" y="3775"/>
                      <a:pt x="49499" y="3663"/>
                      <a:pt x="48663" y="3465"/>
                    </a:cubicBezTo>
                    <a:cubicBezTo>
                      <a:pt x="47914" y="3103"/>
                      <a:pt x="46983" y="3413"/>
                      <a:pt x="46346" y="3051"/>
                    </a:cubicBezTo>
                    <a:cubicBezTo>
                      <a:pt x="46311" y="2698"/>
                      <a:pt x="46044" y="2853"/>
                      <a:pt x="45811" y="2680"/>
                    </a:cubicBezTo>
                    <a:cubicBezTo>
                      <a:pt x="45561" y="2741"/>
                      <a:pt x="45561" y="3034"/>
                      <a:pt x="45355" y="2741"/>
                    </a:cubicBezTo>
                    <a:cubicBezTo>
                      <a:pt x="44398" y="2965"/>
                      <a:pt x="43028" y="2482"/>
                      <a:pt x="41908" y="2879"/>
                    </a:cubicBezTo>
                    <a:cubicBezTo>
                      <a:pt x="40383" y="2879"/>
                      <a:pt x="38850" y="2293"/>
                      <a:pt x="37281" y="2172"/>
                    </a:cubicBezTo>
                    <a:cubicBezTo>
                      <a:pt x="33534" y="3197"/>
                      <a:pt x="29742" y="1896"/>
                      <a:pt x="26012" y="1405"/>
                    </a:cubicBezTo>
                    <a:cubicBezTo>
                      <a:pt x="22712" y="1"/>
                      <a:pt x="19869" y="2276"/>
                      <a:pt x="16672" y="2284"/>
                    </a:cubicBezTo>
                    <a:cubicBezTo>
                      <a:pt x="13906" y="1983"/>
                      <a:pt x="11287" y="1147"/>
                      <a:pt x="8599" y="432"/>
                    </a:cubicBezTo>
                    <a:cubicBezTo>
                      <a:pt x="5781" y="828"/>
                      <a:pt x="2912" y="957"/>
                      <a:pt x="0" y="1173"/>
                    </a:cubicBezTo>
                    <a:lnTo>
                      <a:pt x="0" y="13330"/>
                    </a:lnTo>
                    <a:lnTo>
                      <a:pt x="51265" y="1333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111537" y="3801263"/>
                <a:ext cx="8920859" cy="1333186"/>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6"/>
            <p:cNvSpPr/>
            <p:nvPr/>
          </p:nvSpPr>
          <p:spPr>
            <a:xfrm>
              <a:off x="5240775" y="-117351"/>
              <a:ext cx="4239919" cy="1152458"/>
            </a:xfrm>
            <a:custGeom>
              <a:avLst/>
              <a:gdLst/>
              <a:ahLst/>
              <a:cxnLst/>
              <a:rect l="l" t="t" r="r" b="b"/>
              <a:pathLst>
                <a:path w="115742" h="31460" extrusionOk="0">
                  <a:moveTo>
                    <a:pt x="48219" y="1"/>
                  </a:moveTo>
                  <a:cubicBezTo>
                    <a:pt x="0" y="348"/>
                    <a:pt x="40462" y="11983"/>
                    <a:pt x="62169" y="12591"/>
                  </a:cubicBezTo>
                  <a:cubicBezTo>
                    <a:pt x="62400" y="12591"/>
                    <a:pt x="62632" y="12678"/>
                    <a:pt x="62806" y="12793"/>
                  </a:cubicBezTo>
                  <a:cubicBezTo>
                    <a:pt x="65468" y="14675"/>
                    <a:pt x="60432" y="14906"/>
                    <a:pt x="58725" y="14906"/>
                  </a:cubicBezTo>
                  <a:cubicBezTo>
                    <a:pt x="58580" y="14906"/>
                    <a:pt x="58406" y="14964"/>
                    <a:pt x="58262" y="15022"/>
                  </a:cubicBezTo>
                  <a:cubicBezTo>
                    <a:pt x="50505" y="18408"/>
                    <a:pt x="60635" y="18553"/>
                    <a:pt x="68652" y="18900"/>
                  </a:cubicBezTo>
                  <a:cubicBezTo>
                    <a:pt x="69810" y="18958"/>
                    <a:pt x="69983" y="20608"/>
                    <a:pt x="68855" y="20926"/>
                  </a:cubicBezTo>
                  <a:cubicBezTo>
                    <a:pt x="66366" y="21650"/>
                    <a:pt x="69578" y="22373"/>
                    <a:pt x="74469" y="23126"/>
                  </a:cubicBezTo>
                  <a:cubicBezTo>
                    <a:pt x="74817" y="23184"/>
                    <a:pt x="75164" y="23386"/>
                    <a:pt x="75338" y="23734"/>
                  </a:cubicBezTo>
                  <a:cubicBezTo>
                    <a:pt x="76959" y="26946"/>
                    <a:pt x="64108" y="25904"/>
                    <a:pt x="61330" y="26628"/>
                  </a:cubicBezTo>
                  <a:cubicBezTo>
                    <a:pt x="61228" y="26642"/>
                    <a:pt x="61127" y="26650"/>
                    <a:pt x="61026" y="26650"/>
                  </a:cubicBezTo>
                  <a:cubicBezTo>
                    <a:pt x="60924" y="26650"/>
                    <a:pt x="60823" y="26642"/>
                    <a:pt x="60722" y="26628"/>
                  </a:cubicBezTo>
                  <a:cubicBezTo>
                    <a:pt x="56759" y="25711"/>
                    <a:pt x="53448" y="25347"/>
                    <a:pt x="50798" y="25347"/>
                  </a:cubicBezTo>
                  <a:cubicBezTo>
                    <a:pt x="40482" y="25347"/>
                    <a:pt x="40202" y="30873"/>
                    <a:pt x="50622" y="30873"/>
                  </a:cubicBezTo>
                  <a:cubicBezTo>
                    <a:pt x="52911" y="30873"/>
                    <a:pt x="55715" y="30606"/>
                    <a:pt x="59043" y="29956"/>
                  </a:cubicBezTo>
                  <a:cubicBezTo>
                    <a:pt x="59115" y="29942"/>
                    <a:pt x="59188" y="29934"/>
                    <a:pt x="59260" y="29934"/>
                  </a:cubicBezTo>
                  <a:cubicBezTo>
                    <a:pt x="59332" y="29934"/>
                    <a:pt x="59405" y="29942"/>
                    <a:pt x="59477" y="29956"/>
                  </a:cubicBezTo>
                  <a:cubicBezTo>
                    <a:pt x="65513" y="31028"/>
                    <a:pt x="69510" y="31460"/>
                    <a:pt x="72249" y="31460"/>
                  </a:cubicBezTo>
                  <a:cubicBezTo>
                    <a:pt x="83340" y="31460"/>
                    <a:pt x="73803" y="24383"/>
                    <a:pt x="95482" y="24081"/>
                  </a:cubicBezTo>
                  <a:cubicBezTo>
                    <a:pt x="98518" y="24081"/>
                    <a:pt x="106035" y="27515"/>
                    <a:pt x="110459" y="27515"/>
                  </a:cubicBezTo>
                  <a:cubicBezTo>
                    <a:pt x="112235" y="27515"/>
                    <a:pt x="113512" y="26962"/>
                    <a:pt x="113802" y="25412"/>
                  </a:cubicBezTo>
                  <a:cubicBezTo>
                    <a:pt x="113918" y="24718"/>
                    <a:pt x="113368" y="24052"/>
                    <a:pt x="112645" y="24023"/>
                  </a:cubicBezTo>
                  <a:cubicBezTo>
                    <a:pt x="112575" y="24022"/>
                    <a:pt x="112503" y="24022"/>
                    <a:pt x="112430" y="24022"/>
                  </a:cubicBezTo>
                  <a:cubicBezTo>
                    <a:pt x="111787" y="24022"/>
                    <a:pt x="111030" y="24052"/>
                    <a:pt x="110318" y="24052"/>
                  </a:cubicBezTo>
                  <a:cubicBezTo>
                    <a:pt x="108464" y="24052"/>
                    <a:pt x="106916" y="23844"/>
                    <a:pt x="108477" y="22344"/>
                  </a:cubicBezTo>
                  <a:cubicBezTo>
                    <a:pt x="108651" y="22171"/>
                    <a:pt x="108882" y="22084"/>
                    <a:pt x="109143" y="22055"/>
                  </a:cubicBezTo>
                  <a:cubicBezTo>
                    <a:pt x="111574" y="21737"/>
                    <a:pt x="113745" y="21650"/>
                    <a:pt x="111227" y="20174"/>
                  </a:cubicBezTo>
                  <a:cubicBezTo>
                    <a:pt x="111111" y="20116"/>
                    <a:pt x="111024" y="20029"/>
                    <a:pt x="110966" y="19971"/>
                  </a:cubicBezTo>
                  <a:cubicBezTo>
                    <a:pt x="108882" y="18061"/>
                    <a:pt x="98347" y="19624"/>
                    <a:pt x="101878" y="16527"/>
                  </a:cubicBezTo>
                  <a:cubicBezTo>
                    <a:pt x="101936" y="16469"/>
                    <a:pt x="102023" y="16411"/>
                    <a:pt x="102110" y="16382"/>
                  </a:cubicBezTo>
                  <a:cubicBezTo>
                    <a:pt x="115742" y="9147"/>
                    <a:pt x="75164" y="13604"/>
                    <a:pt x="71517" y="7989"/>
                  </a:cubicBezTo>
                  <a:cubicBezTo>
                    <a:pt x="71315" y="7642"/>
                    <a:pt x="70938" y="7439"/>
                    <a:pt x="70533" y="7439"/>
                  </a:cubicBezTo>
                  <a:cubicBezTo>
                    <a:pt x="62669" y="7704"/>
                    <a:pt x="54940" y="8795"/>
                    <a:pt x="47204" y="8795"/>
                  </a:cubicBezTo>
                  <a:cubicBezTo>
                    <a:pt x="44804" y="8795"/>
                    <a:pt x="42404" y="8690"/>
                    <a:pt x="39999" y="8423"/>
                  </a:cubicBezTo>
                  <a:cubicBezTo>
                    <a:pt x="39652" y="8365"/>
                    <a:pt x="39333" y="8162"/>
                    <a:pt x="39131" y="7873"/>
                  </a:cubicBezTo>
                  <a:cubicBezTo>
                    <a:pt x="35368" y="2114"/>
                    <a:pt x="56786" y="6629"/>
                    <a:pt x="56033" y="3069"/>
                  </a:cubicBezTo>
                  <a:cubicBezTo>
                    <a:pt x="55946" y="2663"/>
                    <a:pt x="55628" y="2345"/>
                    <a:pt x="55194" y="2229"/>
                  </a:cubicBezTo>
                  <a:cubicBezTo>
                    <a:pt x="52907" y="1593"/>
                    <a:pt x="50476" y="2345"/>
                    <a:pt x="49232" y="522"/>
                  </a:cubicBezTo>
                  <a:cubicBezTo>
                    <a:pt x="49000" y="174"/>
                    <a:pt x="48624" y="1"/>
                    <a:pt x="48219"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grpSp>
        <p:nvGrpSpPr>
          <p:cNvPr id="58" name="Google Shape;58;p7"/>
          <p:cNvGrpSpPr/>
          <p:nvPr/>
        </p:nvGrpSpPr>
        <p:grpSpPr>
          <a:xfrm>
            <a:off x="-798676" y="-105049"/>
            <a:ext cx="9942701" cy="5248530"/>
            <a:chOff x="-798676" y="-105049"/>
            <a:chExt cx="9942701" cy="5248530"/>
          </a:xfrm>
        </p:grpSpPr>
        <p:grpSp>
          <p:nvGrpSpPr>
            <p:cNvPr id="59" name="Google Shape;59;p7"/>
            <p:cNvGrpSpPr/>
            <p:nvPr/>
          </p:nvGrpSpPr>
          <p:grpSpPr>
            <a:xfrm>
              <a:off x="2" y="3406825"/>
              <a:ext cx="9144023" cy="1736656"/>
              <a:chOff x="2" y="3406825"/>
              <a:chExt cx="9144023" cy="1736656"/>
            </a:xfrm>
          </p:grpSpPr>
          <p:sp>
            <p:nvSpPr>
              <p:cNvPr id="60" name="Google Shape;60;p7"/>
              <p:cNvSpPr/>
              <p:nvPr/>
            </p:nvSpPr>
            <p:spPr>
              <a:xfrm flipH="1">
                <a:off x="8" y="3406825"/>
                <a:ext cx="9144017" cy="1736656"/>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flipH="1">
                <a:off x="2" y="3925016"/>
                <a:ext cx="9144023" cy="1218454"/>
              </a:xfrm>
              <a:custGeom>
                <a:avLst/>
                <a:gdLst/>
                <a:ahLst/>
                <a:cxnLst/>
                <a:rect l="l" t="t" r="r" b="b"/>
                <a:pathLst>
                  <a:path w="52265" h="20722" extrusionOk="0">
                    <a:moveTo>
                      <a:pt x="52265" y="9564"/>
                    </a:moveTo>
                    <a:cubicBezTo>
                      <a:pt x="51179" y="9478"/>
                      <a:pt x="50111" y="8091"/>
                      <a:pt x="48999" y="7815"/>
                    </a:cubicBezTo>
                    <a:cubicBezTo>
                      <a:pt x="48172" y="7600"/>
                      <a:pt x="47940" y="6221"/>
                      <a:pt x="47061" y="6367"/>
                    </a:cubicBezTo>
                    <a:cubicBezTo>
                      <a:pt x="45501" y="6764"/>
                      <a:pt x="44304" y="8022"/>
                      <a:pt x="42546" y="7289"/>
                    </a:cubicBezTo>
                    <a:cubicBezTo>
                      <a:pt x="42020" y="7065"/>
                      <a:pt x="41624" y="6798"/>
                      <a:pt x="41029" y="7031"/>
                    </a:cubicBezTo>
                    <a:cubicBezTo>
                      <a:pt x="40719" y="6031"/>
                      <a:pt x="39858" y="5773"/>
                      <a:pt x="39143" y="5118"/>
                    </a:cubicBezTo>
                    <a:cubicBezTo>
                      <a:pt x="37514" y="4825"/>
                      <a:pt x="37738" y="6531"/>
                      <a:pt x="37307" y="5687"/>
                    </a:cubicBezTo>
                    <a:cubicBezTo>
                      <a:pt x="36911" y="4963"/>
                      <a:pt x="36446" y="6324"/>
                      <a:pt x="36041" y="5971"/>
                    </a:cubicBezTo>
                    <a:cubicBezTo>
                      <a:pt x="34533" y="5110"/>
                      <a:pt x="32758" y="3740"/>
                      <a:pt x="31018" y="4506"/>
                    </a:cubicBezTo>
                    <a:cubicBezTo>
                      <a:pt x="29596" y="5273"/>
                      <a:pt x="28226" y="6238"/>
                      <a:pt x="26641" y="5945"/>
                    </a:cubicBezTo>
                    <a:cubicBezTo>
                      <a:pt x="25676" y="5540"/>
                      <a:pt x="24952" y="4394"/>
                      <a:pt x="23866" y="4308"/>
                    </a:cubicBezTo>
                    <a:cubicBezTo>
                      <a:pt x="23229" y="4403"/>
                      <a:pt x="23108" y="3136"/>
                      <a:pt x="22359" y="3783"/>
                    </a:cubicBezTo>
                    <a:cubicBezTo>
                      <a:pt x="18378" y="7384"/>
                      <a:pt x="17740" y="2723"/>
                      <a:pt x="14966" y="4575"/>
                    </a:cubicBezTo>
                    <a:cubicBezTo>
                      <a:pt x="14346" y="4575"/>
                      <a:pt x="13475" y="4136"/>
                      <a:pt x="13139" y="3567"/>
                    </a:cubicBezTo>
                    <a:cubicBezTo>
                      <a:pt x="12709" y="3783"/>
                      <a:pt x="12321" y="3197"/>
                      <a:pt x="12097" y="2826"/>
                    </a:cubicBezTo>
                    <a:cubicBezTo>
                      <a:pt x="11769" y="2068"/>
                      <a:pt x="10804" y="2818"/>
                      <a:pt x="10382" y="2189"/>
                    </a:cubicBezTo>
                    <a:cubicBezTo>
                      <a:pt x="8444" y="0"/>
                      <a:pt x="9598" y="2344"/>
                      <a:pt x="7186" y="862"/>
                    </a:cubicBezTo>
                    <a:cubicBezTo>
                      <a:pt x="6169" y="681"/>
                      <a:pt x="5101" y="1568"/>
                      <a:pt x="4205" y="1508"/>
                    </a:cubicBezTo>
                    <a:cubicBezTo>
                      <a:pt x="3421" y="672"/>
                      <a:pt x="2559" y="1163"/>
                      <a:pt x="1551" y="1146"/>
                    </a:cubicBezTo>
                    <a:cubicBezTo>
                      <a:pt x="1120" y="1525"/>
                      <a:pt x="500" y="1491"/>
                      <a:pt x="0" y="1689"/>
                    </a:cubicBezTo>
                    <a:lnTo>
                      <a:pt x="0" y="20722"/>
                    </a:lnTo>
                    <a:lnTo>
                      <a:pt x="52265" y="207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7"/>
            <p:cNvSpPr/>
            <p:nvPr/>
          </p:nvSpPr>
          <p:spPr>
            <a:xfrm rot="10800000" flipH="1">
              <a:off x="-798676" y="-105049"/>
              <a:ext cx="3829376" cy="108975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7"/>
          <p:cNvSpPr txBox="1">
            <a:spLocks noGrp="1"/>
          </p:cNvSpPr>
          <p:nvPr>
            <p:ph type="subTitle" idx="1"/>
          </p:nvPr>
        </p:nvSpPr>
        <p:spPr>
          <a:xfrm>
            <a:off x="1309950" y="2336283"/>
            <a:ext cx="26649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4" name="Google Shape;64;p7"/>
          <p:cNvSpPr txBox="1">
            <a:spLocks noGrp="1"/>
          </p:cNvSpPr>
          <p:nvPr>
            <p:ph type="title"/>
          </p:nvPr>
        </p:nvSpPr>
        <p:spPr>
          <a:xfrm>
            <a:off x="1507950" y="1268725"/>
            <a:ext cx="2268900" cy="1163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pic>
        <p:nvPicPr>
          <p:cNvPr id="66" name="Google Shape;66;p8"/>
          <p:cNvPicPr preferRelativeResize="0"/>
          <p:nvPr/>
        </p:nvPicPr>
        <p:blipFill>
          <a:blip r:embed="rId2">
            <a:alphaModFix amt="86000"/>
          </a:blip>
          <a:stretch>
            <a:fillRect/>
          </a:stretch>
        </p:blipFill>
        <p:spPr>
          <a:xfrm>
            <a:off x="692200" y="2163892"/>
            <a:ext cx="7834675" cy="2574250"/>
          </a:xfrm>
          <a:prstGeom prst="rect">
            <a:avLst/>
          </a:prstGeom>
          <a:noFill/>
          <a:ln>
            <a:noFill/>
          </a:ln>
        </p:spPr>
      </p:pic>
      <p:grpSp>
        <p:nvGrpSpPr>
          <p:cNvPr id="67" name="Google Shape;67;p8"/>
          <p:cNvGrpSpPr/>
          <p:nvPr/>
        </p:nvGrpSpPr>
        <p:grpSpPr>
          <a:xfrm>
            <a:off x="-1247287" y="186427"/>
            <a:ext cx="11638573" cy="5385782"/>
            <a:chOff x="-1247287" y="186427"/>
            <a:chExt cx="11638573" cy="5385782"/>
          </a:xfrm>
        </p:grpSpPr>
        <p:grpSp>
          <p:nvGrpSpPr>
            <p:cNvPr id="68" name="Google Shape;68;p8"/>
            <p:cNvGrpSpPr/>
            <p:nvPr/>
          </p:nvGrpSpPr>
          <p:grpSpPr>
            <a:xfrm>
              <a:off x="0" y="3770825"/>
              <a:ext cx="9144018" cy="1495200"/>
              <a:chOff x="0" y="3770825"/>
              <a:chExt cx="9144018" cy="1495200"/>
            </a:xfrm>
          </p:grpSpPr>
          <p:sp>
            <p:nvSpPr>
              <p:cNvPr id="69" name="Google Shape;69;p8"/>
              <p:cNvSpPr/>
              <p:nvPr/>
            </p:nvSpPr>
            <p:spPr>
              <a:xfrm>
                <a:off x="0" y="3770825"/>
                <a:ext cx="9144017" cy="1495200"/>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0" y="4179501"/>
                <a:ext cx="9144018" cy="1086500"/>
              </a:xfrm>
              <a:custGeom>
                <a:avLst/>
                <a:gdLst/>
                <a:ahLst/>
                <a:cxnLst/>
                <a:rect l="l" t="t" r="r" b="b"/>
                <a:pathLst>
                  <a:path w="50120" h="15277" extrusionOk="0">
                    <a:moveTo>
                      <a:pt x="0" y="15276"/>
                    </a:moveTo>
                    <a:lnTo>
                      <a:pt x="50119" y="15276"/>
                    </a:lnTo>
                    <a:lnTo>
                      <a:pt x="50119" y="698"/>
                    </a:lnTo>
                    <a:cubicBezTo>
                      <a:pt x="49094" y="586"/>
                      <a:pt x="49025" y="1336"/>
                      <a:pt x="48267" y="939"/>
                    </a:cubicBezTo>
                    <a:cubicBezTo>
                      <a:pt x="46449" y="0"/>
                      <a:pt x="46302" y="1336"/>
                      <a:pt x="45372" y="862"/>
                    </a:cubicBezTo>
                    <a:cubicBezTo>
                      <a:pt x="44597" y="836"/>
                      <a:pt x="44416" y="2059"/>
                      <a:pt x="43339" y="1784"/>
                    </a:cubicBezTo>
                    <a:cubicBezTo>
                      <a:pt x="43011" y="1999"/>
                      <a:pt x="42830" y="2757"/>
                      <a:pt x="42365" y="2559"/>
                    </a:cubicBezTo>
                    <a:cubicBezTo>
                      <a:pt x="41986" y="3136"/>
                      <a:pt x="41038" y="3584"/>
                      <a:pt x="40513" y="2947"/>
                    </a:cubicBezTo>
                    <a:cubicBezTo>
                      <a:pt x="37282" y="3404"/>
                      <a:pt x="38875" y="4705"/>
                      <a:pt x="35274" y="2585"/>
                    </a:cubicBezTo>
                    <a:cubicBezTo>
                      <a:pt x="34835" y="3171"/>
                      <a:pt x="34188" y="3102"/>
                      <a:pt x="33611" y="3550"/>
                    </a:cubicBezTo>
                    <a:cubicBezTo>
                      <a:pt x="33008" y="4084"/>
                      <a:pt x="32534" y="4412"/>
                      <a:pt x="31724" y="4257"/>
                    </a:cubicBezTo>
                    <a:cubicBezTo>
                      <a:pt x="30639" y="4412"/>
                      <a:pt x="29708" y="2809"/>
                      <a:pt x="28571" y="3136"/>
                    </a:cubicBezTo>
                    <a:cubicBezTo>
                      <a:pt x="27416" y="2887"/>
                      <a:pt x="26460" y="4282"/>
                      <a:pt x="25503" y="4265"/>
                    </a:cubicBezTo>
                    <a:cubicBezTo>
                      <a:pt x="24935" y="3438"/>
                      <a:pt x="24745" y="4627"/>
                      <a:pt x="24564" y="4127"/>
                    </a:cubicBezTo>
                    <a:cubicBezTo>
                      <a:pt x="24039" y="3042"/>
                      <a:pt x="22471" y="4179"/>
                      <a:pt x="22204" y="4972"/>
                    </a:cubicBezTo>
                    <a:cubicBezTo>
                      <a:pt x="21592" y="5015"/>
                      <a:pt x="20851" y="5316"/>
                      <a:pt x="20127" y="5402"/>
                    </a:cubicBezTo>
                    <a:cubicBezTo>
                      <a:pt x="15785" y="4162"/>
                      <a:pt x="19265" y="4110"/>
                      <a:pt x="14466" y="6755"/>
                    </a:cubicBezTo>
                    <a:cubicBezTo>
                      <a:pt x="14027" y="7151"/>
                      <a:pt x="13639" y="6841"/>
                      <a:pt x="13183" y="6678"/>
                    </a:cubicBezTo>
                    <a:cubicBezTo>
                      <a:pt x="12786" y="6669"/>
                      <a:pt x="12450" y="7289"/>
                      <a:pt x="11994" y="7022"/>
                    </a:cubicBezTo>
                    <a:cubicBezTo>
                      <a:pt x="10339" y="6747"/>
                      <a:pt x="10313" y="7979"/>
                      <a:pt x="8263" y="6566"/>
                    </a:cubicBezTo>
                    <a:cubicBezTo>
                      <a:pt x="7651" y="6721"/>
                      <a:pt x="7091" y="6859"/>
                      <a:pt x="6419" y="6669"/>
                    </a:cubicBezTo>
                    <a:cubicBezTo>
                      <a:pt x="5506" y="6669"/>
                      <a:pt x="4610" y="7117"/>
                      <a:pt x="3826" y="7556"/>
                    </a:cubicBezTo>
                    <a:cubicBezTo>
                      <a:pt x="2654" y="7600"/>
                      <a:pt x="1534" y="6411"/>
                      <a:pt x="405" y="7229"/>
                    </a:cubicBezTo>
                    <a:cubicBezTo>
                      <a:pt x="276" y="7143"/>
                      <a:pt x="147" y="7057"/>
                      <a:pt x="0" y="69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247287" y="186427"/>
              <a:ext cx="11638573" cy="1757231"/>
              <a:chOff x="-611703" y="186427"/>
              <a:chExt cx="11638573" cy="1757231"/>
            </a:xfrm>
          </p:grpSpPr>
          <p:sp>
            <p:nvSpPr>
              <p:cNvPr id="72" name="Google Shape;72;p8"/>
              <p:cNvSpPr/>
              <p:nvPr/>
            </p:nvSpPr>
            <p:spPr>
              <a:xfrm rot="10800000" flipH="1">
                <a:off x="-611703" y="186437"/>
                <a:ext cx="4341017" cy="1235351"/>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5397739" y="186427"/>
                <a:ext cx="5629131" cy="1757231"/>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00B4FF">
                      <a:alpha val="69019"/>
                      <a:alpha val="13020"/>
                    </a:srgbClr>
                  </a:gs>
                  <a:gs pos="100000">
                    <a:schemeClr val="dk2">
                      <a:alpha val="13020"/>
                    </a:scheme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293717" y="1723765"/>
              <a:ext cx="2395718" cy="3848444"/>
              <a:chOff x="7041508" y="1210590"/>
              <a:chExt cx="2395718" cy="3848444"/>
            </a:xfrm>
          </p:grpSpPr>
          <p:sp>
            <p:nvSpPr>
              <p:cNvPr id="75" name="Google Shape;75;p8"/>
              <p:cNvSpPr/>
              <p:nvPr/>
            </p:nvSpPr>
            <p:spPr>
              <a:xfrm rot="10800000">
                <a:off x="7041508" y="1212121"/>
                <a:ext cx="2395718" cy="3846913"/>
              </a:xfrm>
              <a:custGeom>
                <a:avLst/>
                <a:gdLst/>
                <a:ahLst/>
                <a:cxnLst/>
                <a:rect l="l" t="t" r="r" b="b"/>
                <a:pathLst>
                  <a:path w="44528" h="74061" extrusionOk="0">
                    <a:moveTo>
                      <a:pt x="972" y="5862"/>
                    </a:moveTo>
                    <a:cubicBezTo>
                      <a:pt x="972" y="5862"/>
                      <a:pt x="8841" y="11270"/>
                      <a:pt x="9068" y="17164"/>
                    </a:cubicBezTo>
                    <a:cubicBezTo>
                      <a:pt x="9327" y="23057"/>
                      <a:pt x="8971" y="31088"/>
                      <a:pt x="17844" y="32416"/>
                    </a:cubicBezTo>
                    <a:cubicBezTo>
                      <a:pt x="17844" y="32416"/>
                      <a:pt x="20596" y="39605"/>
                      <a:pt x="20208" y="41969"/>
                    </a:cubicBezTo>
                    <a:cubicBezTo>
                      <a:pt x="19819" y="44333"/>
                      <a:pt x="23122" y="50194"/>
                      <a:pt x="20952" y="51198"/>
                    </a:cubicBezTo>
                    <a:cubicBezTo>
                      <a:pt x="18815" y="52202"/>
                      <a:pt x="24871" y="59715"/>
                      <a:pt x="30343" y="61334"/>
                    </a:cubicBezTo>
                    <a:cubicBezTo>
                      <a:pt x="35816" y="62953"/>
                      <a:pt x="38051" y="72053"/>
                      <a:pt x="44106" y="74061"/>
                    </a:cubicBezTo>
                    <a:lnTo>
                      <a:pt x="44527" y="8096"/>
                    </a:lnTo>
                    <a:cubicBezTo>
                      <a:pt x="44527" y="8096"/>
                      <a:pt x="21438" y="1"/>
                      <a:pt x="10719" y="389"/>
                    </a:cubicBezTo>
                    <a:cubicBezTo>
                      <a:pt x="1" y="810"/>
                      <a:pt x="972" y="5862"/>
                      <a:pt x="972" y="5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rot="10800000">
                <a:off x="8121788" y="2648601"/>
                <a:ext cx="456514" cy="2200180"/>
              </a:xfrm>
              <a:custGeom>
                <a:avLst/>
                <a:gdLst/>
                <a:ahLst/>
                <a:cxnLst/>
                <a:rect l="l" t="t" r="r" b="b"/>
                <a:pathLst>
                  <a:path w="8485" h="42358" extrusionOk="0">
                    <a:moveTo>
                      <a:pt x="8485" y="2624"/>
                    </a:moveTo>
                    <a:lnTo>
                      <a:pt x="8290" y="16581"/>
                    </a:lnTo>
                    <a:lnTo>
                      <a:pt x="7092" y="14767"/>
                    </a:lnTo>
                    <a:lnTo>
                      <a:pt x="7287" y="24871"/>
                    </a:lnTo>
                    <a:cubicBezTo>
                      <a:pt x="7157" y="26846"/>
                      <a:pt x="6704" y="28757"/>
                      <a:pt x="5862" y="30538"/>
                    </a:cubicBezTo>
                    <a:cubicBezTo>
                      <a:pt x="4534" y="33323"/>
                      <a:pt x="6930" y="42358"/>
                      <a:pt x="6930" y="42358"/>
                    </a:cubicBezTo>
                    <a:cubicBezTo>
                      <a:pt x="6930" y="42358"/>
                      <a:pt x="4437" y="39249"/>
                      <a:pt x="4858" y="27915"/>
                    </a:cubicBezTo>
                    <a:cubicBezTo>
                      <a:pt x="5246" y="16581"/>
                      <a:pt x="3044" y="23252"/>
                      <a:pt x="3239" y="18394"/>
                    </a:cubicBezTo>
                    <a:cubicBezTo>
                      <a:pt x="3433" y="13537"/>
                      <a:pt x="1814" y="19625"/>
                      <a:pt x="1814" y="19625"/>
                    </a:cubicBezTo>
                    <a:lnTo>
                      <a:pt x="0" y="1620"/>
                    </a:lnTo>
                    <a:cubicBezTo>
                      <a:pt x="0" y="1620"/>
                      <a:pt x="7902" y="1"/>
                      <a:pt x="8485" y="262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10800000">
                <a:off x="7555538" y="1901786"/>
                <a:ext cx="456568" cy="2664442"/>
              </a:xfrm>
              <a:custGeom>
                <a:avLst/>
                <a:gdLst/>
                <a:ahLst/>
                <a:cxnLst/>
                <a:rect l="l" t="t" r="r" b="b"/>
                <a:pathLst>
                  <a:path w="8486" h="51296" extrusionOk="0">
                    <a:moveTo>
                      <a:pt x="8485" y="48802"/>
                    </a:moveTo>
                    <a:lnTo>
                      <a:pt x="7481" y="35039"/>
                    </a:lnTo>
                    <a:lnTo>
                      <a:pt x="6283" y="36658"/>
                    </a:lnTo>
                    <a:lnTo>
                      <a:pt x="7287" y="32805"/>
                    </a:lnTo>
                    <a:lnTo>
                      <a:pt x="6283" y="28142"/>
                    </a:lnTo>
                    <a:cubicBezTo>
                      <a:pt x="6283" y="28142"/>
                      <a:pt x="6283" y="17423"/>
                      <a:pt x="3628" y="10752"/>
                    </a:cubicBezTo>
                    <a:cubicBezTo>
                      <a:pt x="1005" y="4049"/>
                      <a:pt x="2430" y="1"/>
                      <a:pt x="2430" y="1"/>
                    </a:cubicBezTo>
                    <a:cubicBezTo>
                      <a:pt x="2430" y="1"/>
                      <a:pt x="1" y="5668"/>
                      <a:pt x="810" y="11141"/>
                    </a:cubicBezTo>
                    <a:lnTo>
                      <a:pt x="2235" y="10331"/>
                    </a:lnTo>
                    <a:lnTo>
                      <a:pt x="3239" y="28563"/>
                    </a:lnTo>
                    <a:lnTo>
                      <a:pt x="4243" y="25098"/>
                    </a:lnTo>
                    <a:lnTo>
                      <a:pt x="3433" y="32384"/>
                    </a:lnTo>
                    <a:lnTo>
                      <a:pt x="4373" y="512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10800000">
                <a:off x="7043345" y="1358453"/>
                <a:ext cx="804993" cy="3485290"/>
              </a:xfrm>
              <a:custGeom>
                <a:avLst/>
                <a:gdLst/>
                <a:ahLst/>
                <a:cxnLst/>
                <a:rect l="l" t="t" r="r" b="b"/>
                <a:pathLst>
                  <a:path w="14962" h="67099" extrusionOk="0">
                    <a:moveTo>
                      <a:pt x="14962" y="3951"/>
                    </a:moveTo>
                    <a:cubicBezTo>
                      <a:pt x="14962" y="3951"/>
                      <a:pt x="9295" y="1944"/>
                      <a:pt x="2300" y="1"/>
                    </a:cubicBezTo>
                    <a:lnTo>
                      <a:pt x="1" y="292"/>
                    </a:lnTo>
                    <a:cubicBezTo>
                      <a:pt x="1" y="292"/>
                      <a:pt x="4858" y="12047"/>
                      <a:pt x="4437" y="17099"/>
                    </a:cubicBezTo>
                    <a:cubicBezTo>
                      <a:pt x="4049" y="22151"/>
                      <a:pt x="6672" y="20726"/>
                      <a:pt x="6056" y="25810"/>
                    </a:cubicBezTo>
                    <a:cubicBezTo>
                      <a:pt x="5441" y="30862"/>
                      <a:pt x="10525" y="31056"/>
                      <a:pt x="7870" y="35913"/>
                    </a:cubicBezTo>
                    <a:cubicBezTo>
                      <a:pt x="6316" y="38893"/>
                      <a:pt x="5895" y="42358"/>
                      <a:pt x="6672" y="45628"/>
                    </a:cubicBezTo>
                    <a:cubicBezTo>
                      <a:pt x="4858" y="48867"/>
                      <a:pt x="6413" y="49482"/>
                      <a:pt x="6672" y="51295"/>
                    </a:cubicBezTo>
                    <a:cubicBezTo>
                      <a:pt x="6931" y="53141"/>
                      <a:pt x="7060" y="54955"/>
                      <a:pt x="6251" y="56153"/>
                    </a:cubicBezTo>
                    <a:cubicBezTo>
                      <a:pt x="5441" y="57383"/>
                      <a:pt x="11723" y="67098"/>
                      <a:pt x="13148" y="66904"/>
                    </a:cubicBezTo>
                    <a:cubicBezTo>
                      <a:pt x="13440" y="66839"/>
                      <a:pt x="13958" y="66418"/>
                      <a:pt x="14573" y="658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10800000">
                <a:off x="7064198" y="1210590"/>
                <a:ext cx="1362548" cy="1192600"/>
              </a:xfrm>
              <a:custGeom>
                <a:avLst/>
                <a:gdLst/>
                <a:ahLst/>
                <a:cxnLst/>
                <a:rect l="l" t="t" r="r" b="b"/>
                <a:pathLst>
                  <a:path w="25325" h="22960" extrusionOk="0">
                    <a:moveTo>
                      <a:pt x="12080" y="9651"/>
                    </a:moveTo>
                    <a:cubicBezTo>
                      <a:pt x="7157" y="8193"/>
                      <a:pt x="1717" y="1911"/>
                      <a:pt x="2300" y="0"/>
                    </a:cubicBezTo>
                    <a:cubicBezTo>
                      <a:pt x="2268" y="33"/>
                      <a:pt x="2203" y="65"/>
                      <a:pt x="2170" y="65"/>
                    </a:cubicBezTo>
                    <a:cubicBezTo>
                      <a:pt x="1" y="1069"/>
                      <a:pt x="6089" y="8582"/>
                      <a:pt x="11561" y="10201"/>
                    </a:cubicBezTo>
                    <a:cubicBezTo>
                      <a:pt x="17002" y="11820"/>
                      <a:pt x="19236" y="20920"/>
                      <a:pt x="25324" y="22960"/>
                    </a:cubicBezTo>
                    <a:lnTo>
                      <a:pt x="25324" y="22215"/>
                    </a:lnTo>
                    <a:cubicBezTo>
                      <a:pt x="19657" y="19819"/>
                      <a:pt x="17390" y="11205"/>
                      <a:pt x="12080" y="96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10800000">
                <a:off x="8165282" y="2426543"/>
                <a:ext cx="1237081" cy="2491214"/>
              </a:xfrm>
              <a:custGeom>
                <a:avLst/>
                <a:gdLst/>
                <a:ahLst/>
                <a:cxnLst/>
                <a:rect l="l" t="t" r="r" b="b"/>
                <a:pathLst>
                  <a:path w="22993" h="47961" extrusionOk="0">
                    <a:moveTo>
                      <a:pt x="20855" y="47960"/>
                    </a:moveTo>
                    <a:cubicBezTo>
                      <a:pt x="22992" y="46956"/>
                      <a:pt x="19689" y="41095"/>
                      <a:pt x="20078" y="38699"/>
                    </a:cubicBezTo>
                    <a:cubicBezTo>
                      <a:pt x="20466" y="36335"/>
                      <a:pt x="17714" y="29178"/>
                      <a:pt x="17714" y="29178"/>
                    </a:cubicBezTo>
                    <a:cubicBezTo>
                      <a:pt x="8841" y="27818"/>
                      <a:pt x="9165" y="19819"/>
                      <a:pt x="8938" y="13926"/>
                    </a:cubicBezTo>
                    <a:cubicBezTo>
                      <a:pt x="8744" y="8000"/>
                      <a:pt x="875" y="2592"/>
                      <a:pt x="875" y="2592"/>
                    </a:cubicBezTo>
                    <a:cubicBezTo>
                      <a:pt x="777" y="1652"/>
                      <a:pt x="1101" y="681"/>
                      <a:pt x="1749" y="1"/>
                    </a:cubicBezTo>
                    <a:cubicBezTo>
                      <a:pt x="0" y="1491"/>
                      <a:pt x="324" y="3142"/>
                      <a:pt x="324" y="3142"/>
                    </a:cubicBezTo>
                    <a:cubicBezTo>
                      <a:pt x="324" y="3142"/>
                      <a:pt x="8193" y="8550"/>
                      <a:pt x="8420" y="14444"/>
                    </a:cubicBezTo>
                    <a:cubicBezTo>
                      <a:pt x="8679" y="20337"/>
                      <a:pt x="8323" y="28368"/>
                      <a:pt x="17196" y="29696"/>
                    </a:cubicBezTo>
                    <a:cubicBezTo>
                      <a:pt x="17196" y="29696"/>
                      <a:pt x="19948" y="36885"/>
                      <a:pt x="19560" y="39249"/>
                    </a:cubicBezTo>
                    <a:cubicBezTo>
                      <a:pt x="19203" y="41322"/>
                      <a:pt x="21729" y="46147"/>
                      <a:pt x="20855" y="479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10800000">
                <a:off x="8545152" y="3472835"/>
                <a:ext cx="217846" cy="1155617"/>
              </a:xfrm>
              <a:custGeom>
                <a:avLst/>
                <a:gdLst/>
                <a:ahLst/>
                <a:cxnLst/>
                <a:rect l="l" t="t" r="r" b="b"/>
                <a:pathLst>
                  <a:path w="4049" h="22248" extrusionOk="0">
                    <a:moveTo>
                      <a:pt x="389" y="1"/>
                    </a:moveTo>
                    <a:lnTo>
                      <a:pt x="1" y="12144"/>
                    </a:lnTo>
                    <a:lnTo>
                      <a:pt x="1199" y="9521"/>
                    </a:lnTo>
                    <a:lnTo>
                      <a:pt x="1393" y="19236"/>
                    </a:lnTo>
                    <a:lnTo>
                      <a:pt x="2818" y="22248"/>
                    </a:lnTo>
                    <a:lnTo>
                      <a:pt x="4049" y="16387"/>
                    </a:lnTo>
                    <a:lnTo>
                      <a:pt x="3628" y="7708"/>
                    </a:lnTo>
                    <a:lnTo>
                      <a:pt x="3012" y="103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a:off x="7870922" y="2231517"/>
                <a:ext cx="294461" cy="1283447"/>
              </a:xfrm>
              <a:custGeom>
                <a:avLst/>
                <a:gdLst/>
                <a:ahLst/>
                <a:cxnLst/>
                <a:rect l="l" t="t" r="r" b="b"/>
                <a:pathLst>
                  <a:path w="5473" h="24709" extrusionOk="0">
                    <a:moveTo>
                      <a:pt x="2235" y="0"/>
                    </a:moveTo>
                    <a:lnTo>
                      <a:pt x="0" y="6088"/>
                    </a:lnTo>
                    <a:lnTo>
                      <a:pt x="1619" y="5279"/>
                    </a:lnTo>
                    <a:lnTo>
                      <a:pt x="2235" y="21664"/>
                    </a:lnTo>
                    <a:lnTo>
                      <a:pt x="3854" y="24708"/>
                    </a:lnTo>
                    <a:lnTo>
                      <a:pt x="5473" y="18232"/>
                    </a:lnTo>
                    <a:lnTo>
                      <a:pt x="4275" y="19657"/>
                    </a:lnTo>
                    <a:lnTo>
                      <a:pt x="5084" y="17001"/>
                    </a:lnTo>
                    <a:lnTo>
                      <a:pt x="4663" y="5084"/>
                    </a:lnTo>
                    <a:lnTo>
                      <a:pt x="3044" y="79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8"/>
          <p:cNvSpPr txBox="1">
            <a:spLocks noGrp="1"/>
          </p:cNvSpPr>
          <p:nvPr>
            <p:ph type="title"/>
          </p:nvPr>
        </p:nvSpPr>
        <p:spPr>
          <a:xfrm>
            <a:off x="1965900" y="1609226"/>
            <a:ext cx="5212200" cy="2064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8500"/>
            </a:lvl1pPr>
            <a:lvl2pPr lvl="1" rtl="0">
              <a:lnSpc>
                <a:spcPct val="80000"/>
              </a:lnSpc>
              <a:spcBef>
                <a:spcPts val="0"/>
              </a:spcBef>
              <a:spcAft>
                <a:spcPts val="0"/>
              </a:spcAft>
              <a:buSzPts val="3400"/>
              <a:buNone/>
              <a:defRPr/>
            </a:lvl2pPr>
            <a:lvl3pPr lvl="2" rtl="0">
              <a:lnSpc>
                <a:spcPct val="80000"/>
              </a:lnSpc>
              <a:spcBef>
                <a:spcPts val="0"/>
              </a:spcBef>
              <a:spcAft>
                <a:spcPts val="0"/>
              </a:spcAft>
              <a:buSzPts val="3400"/>
              <a:buNone/>
              <a:defRPr/>
            </a:lvl3pPr>
            <a:lvl4pPr lvl="3" rtl="0">
              <a:lnSpc>
                <a:spcPct val="80000"/>
              </a:lnSpc>
              <a:spcBef>
                <a:spcPts val="0"/>
              </a:spcBef>
              <a:spcAft>
                <a:spcPts val="0"/>
              </a:spcAft>
              <a:buSzPts val="3400"/>
              <a:buNone/>
              <a:defRPr/>
            </a:lvl4pPr>
            <a:lvl5pPr lvl="4" rtl="0">
              <a:lnSpc>
                <a:spcPct val="80000"/>
              </a:lnSpc>
              <a:spcBef>
                <a:spcPts val="0"/>
              </a:spcBef>
              <a:spcAft>
                <a:spcPts val="0"/>
              </a:spcAft>
              <a:buSzPts val="3400"/>
              <a:buNone/>
              <a:defRPr/>
            </a:lvl5pPr>
            <a:lvl6pPr lvl="5" rtl="0">
              <a:lnSpc>
                <a:spcPct val="80000"/>
              </a:lnSpc>
              <a:spcBef>
                <a:spcPts val="0"/>
              </a:spcBef>
              <a:spcAft>
                <a:spcPts val="0"/>
              </a:spcAft>
              <a:buSzPts val="3400"/>
              <a:buNone/>
              <a:defRPr/>
            </a:lvl6pPr>
            <a:lvl7pPr lvl="6" rtl="0">
              <a:lnSpc>
                <a:spcPct val="80000"/>
              </a:lnSpc>
              <a:spcBef>
                <a:spcPts val="0"/>
              </a:spcBef>
              <a:spcAft>
                <a:spcPts val="0"/>
              </a:spcAft>
              <a:buSzPts val="3400"/>
              <a:buNone/>
              <a:defRPr/>
            </a:lvl7pPr>
            <a:lvl8pPr lvl="7" rtl="0">
              <a:lnSpc>
                <a:spcPct val="80000"/>
              </a:lnSpc>
              <a:spcBef>
                <a:spcPts val="0"/>
              </a:spcBef>
              <a:spcAft>
                <a:spcPts val="0"/>
              </a:spcAft>
              <a:buSzPts val="3400"/>
              <a:buNone/>
              <a:defRPr/>
            </a:lvl8pPr>
            <a:lvl9pPr lvl="8" rtl="0">
              <a:lnSpc>
                <a:spcPct val="80000"/>
              </a:lnSpc>
              <a:spcBef>
                <a:spcPts val="0"/>
              </a:spcBef>
              <a:spcAft>
                <a:spcPts val="0"/>
              </a:spcAft>
              <a:buSzPts val="3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235250" y="1456862"/>
            <a:ext cx="2492700" cy="10719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400"/>
              <a:buNone/>
              <a:defRPr sz="4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887700" y="2528638"/>
            <a:ext cx="3187800" cy="115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grpSp>
        <p:nvGrpSpPr>
          <p:cNvPr id="87" name="Google Shape;87;p9"/>
          <p:cNvGrpSpPr/>
          <p:nvPr/>
        </p:nvGrpSpPr>
        <p:grpSpPr>
          <a:xfrm>
            <a:off x="-754400" y="-175700"/>
            <a:ext cx="9898420" cy="5321248"/>
            <a:chOff x="-754400" y="-175700"/>
            <a:chExt cx="9898420" cy="5321248"/>
          </a:xfrm>
        </p:grpSpPr>
        <p:sp>
          <p:nvSpPr>
            <p:cNvPr id="88" name="Google Shape;88;p9"/>
            <p:cNvSpPr/>
            <p:nvPr/>
          </p:nvSpPr>
          <p:spPr>
            <a:xfrm>
              <a:off x="0" y="4073650"/>
              <a:ext cx="9144020" cy="1071898"/>
            </a:xfrm>
            <a:custGeom>
              <a:avLst/>
              <a:gdLst/>
              <a:ahLst/>
              <a:cxnLst/>
              <a:rect l="l" t="t" r="r" b="b"/>
              <a:pathLst>
                <a:path w="50284" h="13450" extrusionOk="0">
                  <a:moveTo>
                    <a:pt x="50284" y="2628"/>
                  </a:moveTo>
                  <a:cubicBezTo>
                    <a:pt x="49026" y="3473"/>
                    <a:pt x="48000" y="4601"/>
                    <a:pt x="46622" y="5342"/>
                  </a:cubicBezTo>
                  <a:cubicBezTo>
                    <a:pt x="45743" y="5756"/>
                    <a:pt x="44916" y="5739"/>
                    <a:pt x="43994" y="5480"/>
                  </a:cubicBezTo>
                  <a:cubicBezTo>
                    <a:pt x="43460" y="5627"/>
                    <a:pt x="42676" y="5937"/>
                    <a:pt x="42477" y="6437"/>
                  </a:cubicBezTo>
                  <a:cubicBezTo>
                    <a:pt x="42314" y="6540"/>
                    <a:pt x="42133" y="6626"/>
                    <a:pt x="41960" y="6480"/>
                  </a:cubicBezTo>
                  <a:cubicBezTo>
                    <a:pt x="41469" y="5928"/>
                    <a:pt x="41090" y="5334"/>
                    <a:pt x="40306" y="5325"/>
                  </a:cubicBezTo>
                  <a:cubicBezTo>
                    <a:pt x="39290" y="4464"/>
                    <a:pt x="38299" y="3697"/>
                    <a:pt x="37092" y="3197"/>
                  </a:cubicBezTo>
                  <a:cubicBezTo>
                    <a:pt x="35835" y="2766"/>
                    <a:pt x="34508" y="2551"/>
                    <a:pt x="33267" y="2396"/>
                  </a:cubicBezTo>
                  <a:cubicBezTo>
                    <a:pt x="32716" y="1732"/>
                    <a:pt x="32690" y="2413"/>
                    <a:pt x="32466" y="2120"/>
                  </a:cubicBezTo>
                  <a:cubicBezTo>
                    <a:pt x="30794" y="2163"/>
                    <a:pt x="28787" y="2284"/>
                    <a:pt x="26969" y="1706"/>
                  </a:cubicBezTo>
                  <a:cubicBezTo>
                    <a:pt x="26116" y="1586"/>
                    <a:pt x="25366" y="2111"/>
                    <a:pt x="24522" y="2094"/>
                  </a:cubicBezTo>
                  <a:cubicBezTo>
                    <a:pt x="23962" y="1870"/>
                    <a:pt x="23384" y="1741"/>
                    <a:pt x="22781" y="1853"/>
                  </a:cubicBezTo>
                  <a:cubicBezTo>
                    <a:pt x="19593" y="1655"/>
                    <a:pt x="16448" y="0"/>
                    <a:pt x="13381" y="1534"/>
                  </a:cubicBezTo>
                  <a:cubicBezTo>
                    <a:pt x="10995" y="2301"/>
                    <a:pt x="8444" y="1034"/>
                    <a:pt x="6092" y="500"/>
                  </a:cubicBezTo>
                  <a:cubicBezTo>
                    <a:pt x="4446" y="302"/>
                    <a:pt x="2878" y="1095"/>
                    <a:pt x="1164" y="810"/>
                  </a:cubicBezTo>
                  <a:cubicBezTo>
                    <a:pt x="707" y="612"/>
                    <a:pt x="328" y="569"/>
                    <a:pt x="1" y="664"/>
                  </a:cubicBezTo>
                  <a:lnTo>
                    <a:pt x="1" y="13450"/>
                  </a:lnTo>
                  <a:lnTo>
                    <a:pt x="50275" y="13450"/>
                  </a:lnTo>
                  <a:close/>
                </a:path>
              </a:pathLst>
            </a:custGeom>
            <a:gradFill>
              <a:gsLst>
                <a:gs pos="0">
                  <a:srgbClr val="193D7E"/>
                </a:gs>
                <a:gs pos="100000">
                  <a:srgbClr val="4884B6">
                    <a:alpha val="61568"/>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54400" y="-175700"/>
              <a:ext cx="3397016" cy="1157976"/>
            </a:xfrm>
            <a:custGeom>
              <a:avLst/>
              <a:gdLst/>
              <a:ahLst/>
              <a:cxnLst/>
              <a:rect l="l" t="t" r="r" b="b"/>
              <a:pathLst>
                <a:path w="92707" h="31602" extrusionOk="0">
                  <a:moveTo>
                    <a:pt x="41913" y="1"/>
                  </a:moveTo>
                  <a:cubicBezTo>
                    <a:pt x="37758" y="1"/>
                    <a:pt x="35008" y="701"/>
                    <a:pt x="35794" y="3263"/>
                  </a:cubicBezTo>
                  <a:cubicBezTo>
                    <a:pt x="35968" y="3755"/>
                    <a:pt x="35736" y="4334"/>
                    <a:pt x="35273" y="4594"/>
                  </a:cubicBezTo>
                  <a:cubicBezTo>
                    <a:pt x="32038" y="6512"/>
                    <a:pt x="28721" y="7154"/>
                    <a:pt x="25419" y="7154"/>
                  </a:cubicBezTo>
                  <a:cubicBezTo>
                    <a:pt x="18737" y="7154"/>
                    <a:pt x="12118" y="4525"/>
                    <a:pt x="6372" y="4525"/>
                  </a:cubicBezTo>
                  <a:cubicBezTo>
                    <a:pt x="4544" y="4525"/>
                    <a:pt x="2804" y="4791"/>
                    <a:pt x="1179" y="5492"/>
                  </a:cubicBezTo>
                  <a:cubicBezTo>
                    <a:pt x="947" y="5607"/>
                    <a:pt x="744" y="5781"/>
                    <a:pt x="629" y="6013"/>
                  </a:cubicBezTo>
                  <a:cubicBezTo>
                    <a:pt x="0" y="7219"/>
                    <a:pt x="977" y="7506"/>
                    <a:pt x="2431" y="7506"/>
                  </a:cubicBezTo>
                  <a:cubicBezTo>
                    <a:pt x="3746" y="7506"/>
                    <a:pt x="5452" y="7271"/>
                    <a:pt x="6713" y="7271"/>
                  </a:cubicBezTo>
                  <a:cubicBezTo>
                    <a:pt x="8035" y="7271"/>
                    <a:pt x="8866" y="7529"/>
                    <a:pt x="8241" y="8588"/>
                  </a:cubicBezTo>
                  <a:cubicBezTo>
                    <a:pt x="8067" y="8849"/>
                    <a:pt x="7806" y="9052"/>
                    <a:pt x="7488" y="9138"/>
                  </a:cubicBezTo>
                  <a:cubicBezTo>
                    <a:pt x="4304" y="9804"/>
                    <a:pt x="310" y="9457"/>
                    <a:pt x="3986" y="11570"/>
                  </a:cubicBezTo>
                  <a:cubicBezTo>
                    <a:pt x="5925" y="13335"/>
                    <a:pt x="16952" y="11917"/>
                    <a:pt x="12756" y="15072"/>
                  </a:cubicBezTo>
                  <a:cubicBezTo>
                    <a:pt x="12669" y="15101"/>
                    <a:pt x="12582" y="15158"/>
                    <a:pt x="12495" y="15216"/>
                  </a:cubicBezTo>
                  <a:cubicBezTo>
                    <a:pt x="2105" y="19471"/>
                    <a:pt x="23725" y="20079"/>
                    <a:pt x="27285" y="20600"/>
                  </a:cubicBezTo>
                  <a:lnTo>
                    <a:pt x="27516" y="20600"/>
                  </a:lnTo>
                  <a:cubicBezTo>
                    <a:pt x="28235" y="20556"/>
                    <a:pt x="28936" y="20535"/>
                    <a:pt x="29622" y="20535"/>
                  </a:cubicBezTo>
                  <a:cubicBezTo>
                    <a:pt x="38443" y="20535"/>
                    <a:pt x="44683" y="23914"/>
                    <a:pt x="52470" y="23914"/>
                  </a:cubicBezTo>
                  <a:cubicBezTo>
                    <a:pt x="54826" y="23914"/>
                    <a:pt x="57324" y="23605"/>
                    <a:pt x="60077" y="22799"/>
                  </a:cubicBezTo>
                  <a:lnTo>
                    <a:pt x="60164" y="22770"/>
                  </a:lnTo>
                  <a:cubicBezTo>
                    <a:pt x="61612" y="22439"/>
                    <a:pt x="63205" y="22275"/>
                    <a:pt x="64834" y="22275"/>
                  </a:cubicBezTo>
                  <a:cubicBezTo>
                    <a:pt x="68186" y="22275"/>
                    <a:pt x="71686" y="22970"/>
                    <a:pt x="74374" y="24333"/>
                  </a:cubicBezTo>
                  <a:cubicBezTo>
                    <a:pt x="74664" y="24478"/>
                    <a:pt x="74866" y="24709"/>
                    <a:pt x="74953" y="25028"/>
                  </a:cubicBezTo>
                  <a:cubicBezTo>
                    <a:pt x="75458" y="26791"/>
                    <a:pt x="73969" y="27260"/>
                    <a:pt x="71708" y="27260"/>
                  </a:cubicBezTo>
                  <a:cubicBezTo>
                    <a:pt x="69129" y="27260"/>
                    <a:pt x="65544" y="26649"/>
                    <a:pt x="62770" y="26649"/>
                  </a:cubicBezTo>
                  <a:cubicBezTo>
                    <a:pt x="61987" y="26649"/>
                    <a:pt x="61268" y="26697"/>
                    <a:pt x="60656" y="26822"/>
                  </a:cubicBezTo>
                  <a:cubicBezTo>
                    <a:pt x="59411" y="27054"/>
                    <a:pt x="59382" y="28790"/>
                    <a:pt x="60569" y="29109"/>
                  </a:cubicBezTo>
                  <a:cubicBezTo>
                    <a:pt x="67351" y="30874"/>
                    <a:pt x="73169" y="31601"/>
                    <a:pt x="77649" y="31601"/>
                  </a:cubicBezTo>
                  <a:cubicBezTo>
                    <a:pt x="92706" y="31601"/>
                    <a:pt x="92627" y="23380"/>
                    <a:pt x="63116" y="18718"/>
                  </a:cubicBezTo>
                  <a:cubicBezTo>
                    <a:pt x="62962" y="18700"/>
                    <a:pt x="62794" y="18691"/>
                    <a:pt x="62614" y="18691"/>
                  </a:cubicBezTo>
                  <a:cubicBezTo>
                    <a:pt x="60191" y="18691"/>
                    <a:pt x="55518" y="20264"/>
                    <a:pt x="52371" y="20264"/>
                  </a:cubicBezTo>
                  <a:cubicBezTo>
                    <a:pt x="51040" y="20264"/>
                    <a:pt x="49983" y="19983"/>
                    <a:pt x="49484" y="19181"/>
                  </a:cubicBezTo>
                  <a:cubicBezTo>
                    <a:pt x="49107" y="18516"/>
                    <a:pt x="49426" y="17705"/>
                    <a:pt x="50120" y="17474"/>
                  </a:cubicBezTo>
                  <a:cubicBezTo>
                    <a:pt x="54925" y="15795"/>
                    <a:pt x="65286" y="16403"/>
                    <a:pt x="56198" y="12988"/>
                  </a:cubicBezTo>
                  <a:cubicBezTo>
                    <a:pt x="56112" y="12930"/>
                    <a:pt x="56025" y="12901"/>
                    <a:pt x="55967" y="12843"/>
                  </a:cubicBezTo>
                  <a:cubicBezTo>
                    <a:pt x="55550" y="12603"/>
                    <a:pt x="54718" y="12521"/>
                    <a:pt x="53667" y="12521"/>
                  </a:cubicBezTo>
                  <a:cubicBezTo>
                    <a:pt x="51477" y="12521"/>
                    <a:pt x="48335" y="12874"/>
                    <a:pt x="46016" y="12874"/>
                  </a:cubicBezTo>
                  <a:cubicBezTo>
                    <a:pt x="43953" y="12874"/>
                    <a:pt x="42541" y="12595"/>
                    <a:pt x="43030" y="11541"/>
                  </a:cubicBezTo>
                  <a:cubicBezTo>
                    <a:pt x="43174" y="11222"/>
                    <a:pt x="43464" y="10991"/>
                    <a:pt x="43782" y="10904"/>
                  </a:cubicBezTo>
                  <a:cubicBezTo>
                    <a:pt x="44621" y="10614"/>
                    <a:pt x="44535" y="9399"/>
                    <a:pt x="43637" y="9225"/>
                  </a:cubicBezTo>
                  <a:cubicBezTo>
                    <a:pt x="42248" y="8704"/>
                    <a:pt x="37154" y="8154"/>
                    <a:pt x="39267" y="6389"/>
                  </a:cubicBezTo>
                  <a:cubicBezTo>
                    <a:pt x="39354" y="6302"/>
                    <a:pt x="39470" y="6244"/>
                    <a:pt x="39556" y="6215"/>
                  </a:cubicBezTo>
                  <a:cubicBezTo>
                    <a:pt x="41220" y="5565"/>
                    <a:pt x="45089" y="5416"/>
                    <a:pt x="49581" y="5416"/>
                  </a:cubicBezTo>
                  <a:cubicBezTo>
                    <a:pt x="53342" y="5416"/>
                    <a:pt x="57541" y="5520"/>
                    <a:pt x="61246" y="5520"/>
                  </a:cubicBezTo>
                  <a:cubicBezTo>
                    <a:pt x="70436" y="5520"/>
                    <a:pt x="76591" y="4881"/>
                    <a:pt x="65518" y="427"/>
                  </a:cubicBezTo>
                  <a:cubicBezTo>
                    <a:pt x="65394" y="365"/>
                    <a:pt x="65253" y="336"/>
                    <a:pt x="65109" y="336"/>
                  </a:cubicBezTo>
                  <a:cubicBezTo>
                    <a:pt x="64984" y="336"/>
                    <a:pt x="64857" y="357"/>
                    <a:pt x="64736" y="398"/>
                  </a:cubicBezTo>
                  <a:cubicBezTo>
                    <a:pt x="63369" y="855"/>
                    <a:pt x="61491" y="1019"/>
                    <a:pt x="59342" y="1019"/>
                  </a:cubicBezTo>
                  <a:cubicBezTo>
                    <a:pt x="53977" y="1019"/>
                    <a:pt x="46923" y="1"/>
                    <a:pt x="41913" y="1"/>
                  </a:cubicBezTo>
                  <a:close/>
                </a:path>
              </a:pathLst>
            </a:custGeom>
            <a:gradFill>
              <a:gsLst>
                <a:gs pos="0">
                  <a:srgbClr val="00B4FF">
                    <a:alpha val="58431"/>
                  </a:srgbClr>
                </a:gs>
                <a:gs pos="100000">
                  <a:srgbClr val="345BA0"/>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6140575" y="470570"/>
            <a:ext cx="2280900" cy="1741800"/>
          </a:xfrm>
          <a:prstGeom prst="rect">
            <a:avLst/>
          </a:prstGeom>
          <a:noFill/>
        </p:spPr>
        <p:txBody>
          <a:bodyPr spcFirstLastPara="1" wrap="square" lIns="91425" tIns="91425" rIns="91425" bIns="91425" anchor="t" anchorCtr="0">
            <a:noAutofit/>
          </a:bodyPr>
          <a:lstStyle>
            <a:lvl1pPr lvl="0" algn="r" rtl="0">
              <a:lnSpc>
                <a:spcPct val="80000"/>
              </a:lnSpc>
              <a:spcBef>
                <a:spcPts val="0"/>
              </a:spcBef>
              <a:spcAft>
                <a:spcPts val="0"/>
              </a:spcAft>
              <a:buSzPts val="3200"/>
              <a:buFont typeface="Fredoka One"/>
              <a:buNone/>
              <a:defRPr>
                <a:solidFill>
                  <a:schemeClr val="lt2"/>
                </a:solidFill>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92" name="Google Shape;92;p10"/>
          <p:cNvGrpSpPr/>
          <p:nvPr/>
        </p:nvGrpSpPr>
        <p:grpSpPr>
          <a:xfrm>
            <a:off x="-802027" y="238798"/>
            <a:ext cx="12309275" cy="3270949"/>
            <a:chOff x="-166444" y="238798"/>
            <a:chExt cx="12309275" cy="3270949"/>
          </a:xfrm>
        </p:grpSpPr>
        <p:sp>
          <p:nvSpPr>
            <p:cNvPr id="93" name="Google Shape;93;p10"/>
            <p:cNvSpPr/>
            <p:nvPr/>
          </p:nvSpPr>
          <p:spPr>
            <a:xfrm rot="10800000" flipH="1">
              <a:off x="-166444" y="238798"/>
              <a:ext cx="3444653" cy="980330"/>
            </a:xfrm>
            <a:custGeom>
              <a:avLst/>
              <a:gdLst/>
              <a:ahLst/>
              <a:cxnLst/>
              <a:rect l="l" t="t" r="r" b="b"/>
              <a:pathLst>
                <a:path w="88138" h="25082" extrusionOk="0">
                  <a:moveTo>
                    <a:pt x="75712" y="0"/>
                  </a:moveTo>
                  <a:cubicBezTo>
                    <a:pt x="66612" y="0"/>
                    <a:pt x="75193" y="3627"/>
                    <a:pt x="67940" y="3822"/>
                  </a:cubicBezTo>
                  <a:cubicBezTo>
                    <a:pt x="60718" y="4048"/>
                    <a:pt x="44397" y="3886"/>
                    <a:pt x="50744" y="8129"/>
                  </a:cubicBezTo>
                  <a:cubicBezTo>
                    <a:pt x="53545" y="10001"/>
                    <a:pt x="52468" y="10466"/>
                    <a:pt x="49660" y="10466"/>
                  </a:cubicBezTo>
                  <a:cubicBezTo>
                    <a:pt x="46880" y="10466"/>
                    <a:pt x="42405" y="10010"/>
                    <a:pt x="38320" y="10010"/>
                  </a:cubicBezTo>
                  <a:cubicBezTo>
                    <a:pt x="37181" y="10010"/>
                    <a:pt x="36072" y="10046"/>
                    <a:pt x="35039" y="10136"/>
                  </a:cubicBezTo>
                  <a:cubicBezTo>
                    <a:pt x="26522" y="10881"/>
                    <a:pt x="39669" y="15253"/>
                    <a:pt x="32610" y="15350"/>
                  </a:cubicBezTo>
                  <a:cubicBezTo>
                    <a:pt x="32410" y="15353"/>
                    <a:pt x="32212" y="15354"/>
                    <a:pt x="32016" y="15354"/>
                  </a:cubicBezTo>
                  <a:cubicBezTo>
                    <a:pt x="25270" y="15354"/>
                    <a:pt x="20574" y="13760"/>
                    <a:pt x="24287" y="12533"/>
                  </a:cubicBezTo>
                  <a:cubicBezTo>
                    <a:pt x="26532" y="11778"/>
                    <a:pt x="22976" y="10870"/>
                    <a:pt x="18144" y="10870"/>
                  </a:cubicBezTo>
                  <a:cubicBezTo>
                    <a:pt x="14680" y="10870"/>
                    <a:pt x="10559" y="11337"/>
                    <a:pt x="7448" y="12662"/>
                  </a:cubicBezTo>
                  <a:cubicBezTo>
                    <a:pt x="0" y="15836"/>
                    <a:pt x="30764" y="15641"/>
                    <a:pt x="22668" y="18426"/>
                  </a:cubicBezTo>
                  <a:cubicBezTo>
                    <a:pt x="14573" y="21211"/>
                    <a:pt x="4469" y="21373"/>
                    <a:pt x="4469" y="21373"/>
                  </a:cubicBezTo>
                  <a:cubicBezTo>
                    <a:pt x="4469" y="21373"/>
                    <a:pt x="4634" y="18937"/>
                    <a:pt x="4022" y="18937"/>
                  </a:cubicBezTo>
                  <a:cubicBezTo>
                    <a:pt x="3696" y="18937"/>
                    <a:pt x="3148" y="19631"/>
                    <a:pt x="2235" y="21762"/>
                  </a:cubicBezTo>
                  <a:lnTo>
                    <a:pt x="12144" y="23413"/>
                  </a:lnTo>
                  <a:cubicBezTo>
                    <a:pt x="12144" y="23413"/>
                    <a:pt x="16452" y="21826"/>
                    <a:pt x="17964" y="21826"/>
                  </a:cubicBezTo>
                  <a:cubicBezTo>
                    <a:pt x="18512" y="21826"/>
                    <a:pt x="18693" y="22035"/>
                    <a:pt x="18167" y="22604"/>
                  </a:cubicBezTo>
                  <a:cubicBezTo>
                    <a:pt x="16616" y="24281"/>
                    <a:pt x="19775" y="25081"/>
                    <a:pt x="23555" y="25081"/>
                  </a:cubicBezTo>
                  <a:cubicBezTo>
                    <a:pt x="24590" y="25081"/>
                    <a:pt x="25672" y="25021"/>
                    <a:pt x="26716" y="24903"/>
                  </a:cubicBezTo>
                  <a:cubicBezTo>
                    <a:pt x="31574" y="24352"/>
                    <a:pt x="24514" y="22312"/>
                    <a:pt x="27105" y="21762"/>
                  </a:cubicBezTo>
                  <a:cubicBezTo>
                    <a:pt x="27723" y="21634"/>
                    <a:pt x="28735" y="21584"/>
                    <a:pt x="29982" y="21584"/>
                  </a:cubicBezTo>
                  <a:cubicBezTo>
                    <a:pt x="34091" y="21584"/>
                    <a:pt x="40755" y="22118"/>
                    <a:pt x="44332" y="22118"/>
                  </a:cubicBezTo>
                  <a:cubicBezTo>
                    <a:pt x="48963" y="22118"/>
                    <a:pt x="45336" y="18070"/>
                    <a:pt x="40867" y="17681"/>
                  </a:cubicBezTo>
                  <a:cubicBezTo>
                    <a:pt x="36649" y="17281"/>
                    <a:pt x="45049" y="14158"/>
                    <a:pt x="55294" y="14158"/>
                  </a:cubicBezTo>
                  <a:cubicBezTo>
                    <a:pt x="55824" y="14158"/>
                    <a:pt x="56359" y="14167"/>
                    <a:pt x="56897" y="14184"/>
                  </a:cubicBezTo>
                  <a:cubicBezTo>
                    <a:pt x="57482" y="14203"/>
                    <a:pt x="58014" y="14212"/>
                    <a:pt x="58498" y="14212"/>
                  </a:cubicBezTo>
                  <a:cubicBezTo>
                    <a:pt x="67044" y="14212"/>
                    <a:pt x="60404" y="11391"/>
                    <a:pt x="58290" y="11237"/>
                  </a:cubicBezTo>
                  <a:cubicBezTo>
                    <a:pt x="56128" y="11047"/>
                    <a:pt x="52750" y="6051"/>
                    <a:pt x="69472" y="6051"/>
                  </a:cubicBezTo>
                  <a:cubicBezTo>
                    <a:pt x="69785" y="6051"/>
                    <a:pt x="70105" y="6052"/>
                    <a:pt x="70433" y="6056"/>
                  </a:cubicBezTo>
                  <a:cubicBezTo>
                    <a:pt x="70706" y="6059"/>
                    <a:pt x="70973" y="6060"/>
                    <a:pt x="71236" y="6060"/>
                  </a:cubicBezTo>
                  <a:cubicBezTo>
                    <a:pt x="88137" y="6060"/>
                    <a:pt x="84672" y="0"/>
                    <a:pt x="75712" y="0"/>
                  </a:cubicBezTo>
                  <a:close/>
                </a:path>
              </a:pathLst>
            </a:custGeom>
            <a:gradFill>
              <a:gsLst>
                <a:gs pos="0">
                  <a:srgbClr val="345BA0">
                    <a:alpha val="41960"/>
                    <a:alpha val="13020"/>
                  </a:srgbClr>
                </a:gs>
                <a:gs pos="100000">
                  <a:srgbClr val="76C1FF">
                    <a:alpha val="70588"/>
                    <a:alpha val="130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7416336" y="2034300"/>
              <a:ext cx="4726496" cy="1475446"/>
            </a:xfrm>
            <a:custGeom>
              <a:avLst/>
              <a:gdLst/>
              <a:ahLst/>
              <a:cxnLst/>
              <a:rect l="l" t="t" r="r" b="b"/>
              <a:pathLst>
                <a:path w="88148" h="27518" extrusionOk="0">
                  <a:moveTo>
                    <a:pt x="64536" y="1"/>
                  </a:moveTo>
                  <a:cubicBezTo>
                    <a:pt x="63518" y="1"/>
                    <a:pt x="62457" y="63"/>
                    <a:pt x="61431" y="186"/>
                  </a:cubicBezTo>
                  <a:cubicBezTo>
                    <a:pt x="56574" y="802"/>
                    <a:pt x="63666" y="3036"/>
                    <a:pt x="61010" y="3651"/>
                  </a:cubicBezTo>
                  <a:cubicBezTo>
                    <a:pt x="60420" y="3783"/>
                    <a:pt x="59461" y="3833"/>
                    <a:pt x="58276" y="3833"/>
                  </a:cubicBezTo>
                  <a:cubicBezTo>
                    <a:pt x="54194" y="3833"/>
                    <a:pt x="47429" y="3230"/>
                    <a:pt x="43815" y="3230"/>
                  </a:cubicBezTo>
                  <a:cubicBezTo>
                    <a:pt x="39152" y="3230"/>
                    <a:pt x="42811" y="7699"/>
                    <a:pt x="47248" y="8088"/>
                  </a:cubicBezTo>
                  <a:cubicBezTo>
                    <a:pt x="51501" y="8488"/>
                    <a:pt x="43082" y="11969"/>
                    <a:pt x="32852" y="11969"/>
                  </a:cubicBezTo>
                  <a:cubicBezTo>
                    <a:pt x="32333" y="11969"/>
                    <a:pt x="31810" y="11960"/>
                    <a:pt x="31283" y="11941"/>
                  </a:cubicBezTo>
                  <a:cubicBezTo>
                    <a:pt x="30657" y="11917"/>
                    <a:pt x="30091" y="11906"/>
                    <a:pt x="29580" y="11906"/>
                  </a:cubicBezTo>
                  <a:cubicBezTo>
                    <a:pt x="21154" y="11906"/>
                    <a:pt x="27751" y="14996"/>
                    <a:pt x="29858" y="15180"/>
                  </a:cubicBezTo>
                  <a:cubicBezTo>
                    <a:pt x="32055" y="15371"/>
                    <a:pt x="35410" y="20852"/>
                    <a:pt x="18597" y="20852"/>
                  </a:cubicBezTo>
                  <a:cubicBezTo>
                    <a:pt x="18309" y="20852"/>
                    <a:pt x="18015" y="20850"/>
                    <a:pt x="17714" y="20847"/>
                  </a:cubicBezTo>
                  <a:cubicBezTo>
                    <a:pt x="17466" y="20844"/>
                    <a:pt x="17222" y="20843"/>
                    <a:pt x="16981" y="20843"/>
                  </a:cubicBezTo>
                  <a:cubicBezTo>
                    <a:pt x="1" y="20843"/>
                    <a:pt x="3463" y="27518"/>
                    <a:pt x="12436" y="27518"/>
                  </a:cubicBezTo>
                  <a:cubicBezTo>
                    <a:pt x="21568" y="27518"/>
                    <a:pt x="12987" y="23534"/>
                    <a:pt x="20208" y="23308"/>
                  </a:cubicBezTo>
                  <a:cubicBezTo>
                    <a:pt x="27429" y="23081"/>
                    <a:pt x="43750" y="23243"/>
                    <a:pt x="37403" y="18612"/>
                  </a:cubicBezTo>
                  <a:cubicBezTo>
                    <a:pt x="34597" y="16540"/>
                    <a:pt x="35711" y="16028"/>
                    <a:pt x="38564" y="16028"/>
                  </a:cubicBezTo>
                  <a:cubicBezTo>
                    <a:pt x="41347" y="16028"/>
                    <a:pt x="45783" y="16515"/>
                    <a:pt x="49847" y="16515"/>
                  </a:cubicBezTo>
                  <a:cubicBezTo>
                    <a:pt x="50989" y="16515"/>
                    <a:pt x="52103" y="16477"/>
                    <a:pt x="53141" y="16378"/>
                  </a:cubicBezTo>
                  <a:cubicBezTo>
                    <a:pt x="61626" y="15568"/>
                    <a:pt x="48478" y="10776"/>
                    <a:pt x="55570" y="10646"/>
                  </a:cubicBezTo>
                  <a:cubicBezTo>
                    <a:pt x="55810" y="10642"/>
                    <a:pt x="56048" y="10640"/>
                    <a:pt x="56284" y="10640"/>
                  </a:cubicBezTo>
                  <a:cubicBezTo>
                    <a:pt x="62965" y="10640"/>
                    <a:pt x="67583" y="12378"/>
                    <a:pt x="63860" y="13755"/>
                  </a:cubicBezTo>
                  <a:cubicBezTo>
                    <a:pt x="61621" y="14583"/>
                    <a:pt x="65154" y="15574"/>
                    <a:pt x="69967" y="15574"/>
                  </a:cubicBezTo>
                  <a:cubicBezTo>
                    <a:pt x="73439" y="15574"/>
                    <a:pt x="77578" y="15058"/>
                    <a:pt x="80699" y="13593"/>
                  </a:cubicBezTo>
                  <a:cubicBezTo>
                    <a:pt x="88147" y="10128"/>
                    <a:pt x="57384" y="10322"/>
                    <a:pt x="65479" y="7278"/>
                  </a:cubicBezTo>
                  <a:cubicBezTo>
                    <a:pt x="73575" y="4234"/>
                    <a:pt x="83678" y="4040"/>
                    <a:pt x="83678" y="4040"/>
                  </a:cubicBezTo>
                  <a:lnTo>
                    <a:pt x="83678" y="4040"/>
                  </a:lnTo>
                  <a:cubicBezTo>
                    <a:pt x="83678" y="4040"/>
                    <a:pt x="83513" y="6720"/>
                    <a:pt x="84129" y="6720"/>
                  </a:cubicBezTo>
                  <a:cubicBezTo>
                    <a:pt x="84456" y="6720"/>
                    <a:pt x="85003" y="5965"/>
                    <a:pt x="85913" y="3651"/>
                  </a:cubicBezTo>
                  <a:lnTo>
                    <a:pt x="76004" y="1838"/>
                  </a:lnTo>
                  <a:cubicBezTo>
                    <a:pt x="76004" y="1838"/>
                    <a:pt x="71720" y="3562"/>
                    <a:pt x="70201" y="3562"/>
                  </a:cubicBezTo>
                  <a:cubicBezTo>
                    <a:pt x="69649" y="3562"/>
                    <a:pt x="69462" y="3334"/>
                    <a:pt x="69980" y="2712"/>
                  </a:cubicBezTo>
                  <a:cubicBezTo>
                    <a:pt x="71539" y="873"/>
                    <a:pt x="68341" y="1"/>
                    <a:pt x="64536" y="1"/>
                  </a:cubicBezTo>
                  <a:close/>
                </a:path>
              </a:pathLst>
            </a:custGeom>
            <a:gradFill>
              <a:gsLst>
                <a:gs pos="0">
                  <a:srgbClr val="345BA0">
                    <a:alpha val="41960"/>
                    <a:alpha val="13020"/>
                  </a:srgbClr>
                </a:gs>
                <a:gs pos="100000">
                  <a:srgbClr val="76C1FF">
                    <a:alpha val="70588"/>
                    <a:alpha val="130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3400"/>
              <a:buFont typeface="Karantina"/>
              <a:buNone/>
              <a:defRPr sz="3400" b="1">
                <a:solidFill>
                  <a:schemeClr val="accent3"/>
                </a:solidFill>
                <a:latin typeface="Karantina"/>
                <a:ea typeface="Karantina"/>
                <a:cs typeface="Karantina"/>
                <a:sym typeface="Karantina"/>
              </a:defRPr>
            </a:lvl1pPr>
            <a:lvl2pPr lvl="1"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2pPr>
            <a:lvl3pPr lvl="2"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3pPr>
            <a:lvl4pPr lvl="3"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4pPr>
            <a:lvl5pPr lvl="4"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5pPr>
            <a:lvl6pPr lvl="5"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6pPr>
            <a:lvl7pPr lvl="6"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7pPr>
            <a:lvl8pPr lvl="7"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8pPr>
            <a:lvl9pPr lvl="8" algn="ctr" rtl="0">
              <a:spcBef>
                <a:spcPts val="0"/>
              </a:spcBef>
              <a:spcAft>
                <a:spcPts val="0"/>
              </a:spcAft>
              <a:buClr>
                <a:schemeClr val="accent3"/>
              </a:buClr>
              <a:buSzPts val="3400"/>
              <a:buFont typeface="Fredoka One"/>
              <a:buNone/>
              <a:defRPr sz="3400">
                <a:solidFill>
                  <a:schemeClr val="accent3"/>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1pPr>
            <a:lvl2pPr marL="914400" lvl="1"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2pPr>
            <a:lvl3pPr marL="1371600" lvl="2"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3pPr>
            <a:lvl4pPr marL="1828800" lvl="3"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4pPr>
            <a:lvl5pPr marL="2286000" lvl="4"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5pPr>
            <a:lvl6pPr marL="2743200" lvl="5"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6pPr>
            <a:lvl7pPr marL="3200400" lvl="6"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7pPr>
            <a:lvl8pPr marL="3657600" lvl="7"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8pPr>
            <a:lvl9pPr marL="4114800" lvl="8" indent="-330200">
              <a:lnSpc>
                <a:spcPct val="100000"/>
              </a:lnSpc>
              <a:spcBef>
                <a:spcPts val="0"/>
              </a:spcBef>
              <a:spcAft>
                <a:spcPts val="0"/>
              </a:spcAft>
              <a:buClr>
                <a:schemeClr val="lt1"/>
              </a:buClr>
              <a:buSzPts val="1600"/>
              <a:buFont typeface="Catamaran"/>
              <a:buChar char="■"/>
              <a:defRPr sz="1600">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www.psychologytoday.com/us/blog/keep-it-in-mind/202010/feeling-down-try-pok-mon-go"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hyperlink" Target="https://www.researchandmarkets.com/reports/5263997/augmented-reality-gaming-market-global-industry?utm_source=BW&amp;utm_medium=PressRelease&amp;utm_code=rj3vdw&amp;utm_campaign=1505708+-+Global+Augmented+Reality+Gaming+Market+(2021+to+2026)+-+Industry+Trends%2c+Share%2c+Size%2c+Growth%2c+Opportunity+and+Forecasts&amp;utm_exec=jamu273prd" TargetMode="External"/><Relationship Id="rId5" Type="http://schemas.openxmlformats.org/officeDocument/2006/relationships/hyperlink" Target="https://osf.io/xy5g6/" TargetMode="External"/><Relationship Id="rId4" Type="http://schemas.openxmlformats.org/officeDocument/2006/relationships/hyperlink" Target="https://www.bloomberg.com/news/articles/2021-06-14/following-pokemon-go-niantic-plans-transformers-game-ar-tech-for-developer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businessofapps.com/data/pokemon-go-statistics/"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hyperlink" Target="https://www.mobileappdaily.com/2018/07/27/pokemon-go-revenue-statistics" TargetMode="External"/><Relationship Id="rId5" Type="http://schemas.openxmlformats.org/officeDocument/2006/relationships/hyperlink" Target="https://medium.com/@sm_app_intel/pok%C3%A9mon-go-demographics-the-evolving-player-mix-of-a-smash-hit-game-b9099d5527b7" TargetMode="External"/><Relationship Id="rId4" Type="http://schemas.openxmlformats.org/officeDocument/2006/relationships/hyperlink" Target="https://www.washington.edu/news/2017/03/28/parents-who-play-pokemon-go-with-kids-it-wasnt-really-about-the-pokem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3"/>
          <p:cNvSpPr txBox="1">
            <a:spLocks noGrp="1"/>
          </p:cNvSpPr>
          <p:nvPr>
            <p:ph type="ctrTitle" idx="4294967295"/>
          </p:nvPr>
        </p:nvSpPr>
        <p:spPr>
          <a:xfrm>
            <a:off x="4797900" y="1539375"/>
            <a:ext cx="4346100" cy="19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A Game Changer for the Physical Inactivity Crisis?</a:t>
            </a:r>
            <a:endParaRPr sz="4000"/>
          </a:p>
        </p:txBody>
      </p:sp>
      <p:pic>
        <p:nvPicPr>
          <p:cNvPr id="359" name="Google Shape;359;p33"/>
          <p:cNvPicPr preferRelativeResize="0"/>
          <p:nvPr/>
        </p:nvPicPr>
        <p:blipFill rotWithShape="1">
          <a:blip r:embed="rId4">
            <a:alphaModFix/>
          </a:blip>
          <a:srcRect l="23909" t="53011" r="15528"/>
          <a:stretch/>
        </p:blipFill>
        <p:spPr>
          <a:xfrm rot="-221640">
            <a:off x="1396450" y="2974352"/>
            <a:ext cx="2041300" cy="1022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2"/>
          <p:cNvSpPr txBox="1">
            <a:spLocks noGrp="1"/>
          </p:cNvSpPr>
          <p:nvPr>
            <p:ph type="title"/>
          </p:nvPr>
        </p:nvSpPr>
        <p:spPr>
          <a:xfrm>
            <a:off x="722375" y="2369225"/>
            <a:ext cx="7015200" cy="10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LITERATURE REVIEW</a:t>
            </a:r>
            <a:endParaRPr/>
          </a:p>
        </p:txBody>
      </p:sp>
      <p:sp>
        <p:nvSpPr>
          <p:cNvPr id="478" name="Google Shape;478;p42"/>
          <p:cNvSpPr txBox="1">
            <a:spLocks noGrp="1"/>
          </p:cNvSpPr>
          <p:nvPr>
            <p:ph type="title" idx="2"/>
          </p:nvPr>
        </p:nvSpPr>
        <p:spPr>
          <a:xfrm>
            <a:off x="722375" y="1221386"/>
            <a:ext cx="1313100" cy="9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3"/>
          <p:cNvSpPr txBox="1">
            <a:spLocks noGrp="1"/>
          </p:cNvSpPr>
          <p:nvPr>
            <p:ph type="subTitle" idx="4294967295"/>
          </p:nvPr>
        </p:nvSpPr>
        <p:spPr>
          <a:xfrm flipH="1">
            <a:off x="305281" y="3733371"/>
            <a:ext cx="18348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Steps daily</a:t>
            </a:r>
            <a:endParaRPr sz="1800"/>
          </a:p>
          <a:p>
            <a:pPr marL="0" lvl="0" indent="0" algn="ctr" rtl="0">
              <a:spcBef>
                <a:spcPts val="0"/>
              </a:spcBef>
              <a:spcAft>
                <a:spcPts val="0"/>
              </a:spcAft>
              <a:buNone/>
            </a:pPr>
            <a:r>
              <a:rPr lang="en" sz="1800"/>
              <a:t>(average)</a:t>
            </a:r>
            <a:endParaRPr sz="1800"/>
          </a:p>
        </p:txBody>
      </p:sp>
      <p:sp>
        <p:nvSpPr>
          <p:cNvPr id="484" name="Google Shape;484;p43"/>
          <p:cNvSpPr txBox="1">
            <a:spLocks noGrp="1"/>
          </p:cNvSpPr>
          <p:nvPr>
            <p:ph type="title" idx="4294967295"/>
          </p:nvPr>
        </p:nvSpPr>
        <p:spPr>
          <a:xfrm>
            <a:off x="53299" y="3167575"/>
            <a:ext cx="1728300" cy="401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5300">
                <a:solidFill>
                  <a:schemeClr val="accent2"/>
                </a:solidFill>
              </a:rPr>
              <a:t>+1473</a:t>
            </a:r>
            <a:endParaRPr sz="5300">
              <a:solidFill>
                <a:schemeClr val="accent2"/>
              </a:solidFill>
            </a:endParaRPr>
          </a:p>
        </p:txBody>
      </p:sp>
      <p:sp>
        <p:nvSpPr>
          <p:cNvPr id="485" name="Google Shape;485;p43"/>
          <p:cNvSpPr txBox="1">
            <a:spLocks noGrp="1"/>
          </p:cNvSpPr>
          <p:nvPr>
            <p:ph type="subTitle" idx="4294967295"/>
          </p:nvPr>
        </p:nvSpPr>
        <p:spPr>
          <a:xfrm flipH="1">
            <a:off x="4333200" y="3977787"/>
            <a:ext cx="22380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More likely to meet official guideline of 8,000 steps per day</a:t>
            </a:r>
            <a:endParaRPr sz="1800"/>
          </a:p>
        </p:txBody>
      </p:sp>
      <p:sp>
        <p:nvSpPr>
          <p:cNvPr id="486" name="Google Shape;486;p43"/>
          <p:cNvSpPr txBox="1">
            <a:spLocks noGrp="1"/>
          </p:cNvSpPr>
          <p:nvPr>
            <p:ph type="subTitle" idx="4294967295"/>
          </p:nvPr>
        </p:nvSpPr>
        <p:spPr>
          <a:xfrm flipH="1">
            <a:off x="6670500" y="3882219"/>
            <a:ext cx="22848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Estimated more steps than would’ve been taken in the US</a:t>
            </a:r>
            <a:endParaRPr sz="1800"/>
          </a:p>
        </p:txBody>
      </p:sp>
      <p:sp>
        <p:nvSpPr>
          <p:cNvPr id="487" name="Google Shape;487;p43"/>
          <p:cNvSpPr txBox="1">
            <a:spLocks noGrp="1"/>
          </p:cNvSpPr>
          <p:nvPr>
            <p:ph type="subTitle" idx="4294967295"/>
          </p:nvPr>
        </p:nvSpPr>
        <p:spPr>
          <a:xfrm flipH="1">
            <a:off x="2484187" y="3733375"/>
            <a:ext cx="1834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Activity level</a:t>
            </a:r>
            <a:endParaRPr sz="1800"/>
          </a:p>
        </p:txBody>
      </p:sp>
      <p:sp>
        <p:nvSpPr>
          <p:cNvPr id="488" name="Google Shape;488;p43"/>
          <p:cNvSpPr txBox="1">
            <a:spLocks noGrp="1"/>
          </p:cNvSpPr>
          <p:nvPr>
            <p:ph type="title" idx="4294967295"/>
          </p:nvPr>
        </p:nvSpPr>
        <p:spPr>
          <a:xfrm>
            <a:off x="2484174" y="3167569"/>
            <a:ext cx="17283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300"/>
              <a:t>+25%</a:t>
            </a:r>
            <a:endParaRPr sz="5300"/>
          </a:p>
        </p:txBody>
      </p:sp>
      <p:sp>
        <p:nvSpPr>
          <p:cNvPr id="489" name="Google Shape;489;p43"/>
          <p:cNvSpPr txBox="1">
            <a:spLocks noGrp="1"/>
          </p:cNvSpPr>
          <p:nvPr>
            <p:ph type="title" idx="4294967295"/>
          </p:nvPr>
        </p:nvSpPr>
        <p:spPr>
          <a:xfrm>
            <a:off x="4571997" y="3186725"/>
            <a:ext cx="19992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300">
                <a:solidFill>
                  <a:schemeClr val="accent2"/>
                </a:solidFill>
              </a:rPr>
              <a:t>3</a:t>
            </a:r>
            <a:r>
              <a:rPr lang="en" sz="5300" b="0">
                <a:solidFill>
                  <a:schemeClr val="accent2"/>
                </a:solidFill>
              </a:rPr>
              <a:t> times</a:t>
            </a:r>
            <a:endParaRPr sz="5300" b="0">
              <a:solidFill>
                <a:schemeClr val="accent2"/>
              </a:solidFill>
            </a:endParaRPr>
          </a:p>
        </p:txBody>
      </p:sp>
      <p:sp>
        <p:nvSpPr>
          <p:cNvPr id="490" name="Google Shape;490;p43"/>
          <p:cNvSpPr txBox="1">
            <a:spLocks noGrp="1"/>
          </p:cNvSpPr>
          <p:nvPr>
            <p:ph type="title"/>
          </p:nvPr>
        </p:nvSpPr>
        <p:spPr>
          <a:xfrm>
            <a:off x="381475" y="369625"/>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Microsoft Industry Study</a:t>
            </a:r>
            <a:r>
              <a:rPr lang="en" b="0"/>
              <a:t> (Althoff et al., 2016)</a:t>
            </a:r>
            <a:endParaRPr b="0"/>
          </a:p>
        </p:txBody>
      </p:sp>
      <p:sp>
        <p:nvSpPr>
          <p:cNvPr id="491" name="Google Shape;491;p43"/>
          <p:cNvSpPr txBox="1">
            <a:spLocks noGrp="1"/>
          </p:cNvSpPr>
          <p:nvPr>
            <p:ph type="title" idx="4294967295"/>
          </p:nvPr>
        </p:nvSpPr>
        <p:spPr>
          <a:xfrm>
            <a:off x="6693900" y="3167563"/>
            <a:ext cx="22380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300"/>
              <a:t>+144 </a:t>
            </a:r>
            <a:r>
              <a:rPr lang="en" sz="5300" b="0"/>
              <a:t>billion</a:t>
            </a:r>
            <a:endParaRPr sz="5300" b="0"/>
          </a:p>
        </p:txBody>
      </p:sp>
      <p:sp>
        <p:nvSpPr>
          <p:cNvPr id="492" name="Google Shape;492;p43"/>
          <p:cNvSpPr txBox="1">
            <a:spLocks noGrp="1"/>
          </p:cNvSpPr>
          <p:nvPr>
            <p:ph type="subTitle" idx="4294967295"/>
          </p:nvPr>
        </p:nvSpPr>
        <p:spPr>
          <a:xfrm flipH="1">
            <a:off x="305425" y="1003300"/>
            <a:ext cx="8533500" cy="14082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Char char="●"/>
            </a:pPr>
            <a:r>
              <a:rPr lang="en" sz="1900"/>
              <a:t>Study group: 1,420 players (from 31,793 activity-shared Microsoft Band US users)</a:t>
            </a:r>
            <a:endParaRPr sz="1900"/>
          </a:p>
          <a:p>
            <a:pPr marL="914400" lvl="1" indent="-336550" algn="l" rtl="0">
              <a:lnSpc>
                <a:spcPct val="115000"/>
              </a:lnSpc>
              <a:spcBef>
                <a:spcPts val="0"/>
              </a:spcBef>
              <a:spcAft>
                <a:spcPts val="0"/>
              </a:spcAft>
              <a:buSzPts val="1700"/>
              <a:buChar char="○"/>
            </a:pPr>
            <a:r>
              <a:rPr lang="en" sz="1700"/>
              <a:t>Player identification: Microsoft Bing search query keyword “Pokémon”</a:t>
            </a:r>
            <a:endParaRPr sz="1700"/>
          </a:p>
          <a:p>
            <a:pPr marL="457200" lvl="0" indent="-349250" algn="l" rtl="0">
              <a:lnSpc>
                <a:spcPct val="115000"/>
              </a:lnSpc>
              <a:spcBef>
                <a:spcPts val="0"/>
              </a:spcBef>
              <a:spcAft>
                <a:spcPts val="0"/>
              </a:spcAft>
              <a:buSzPts val="1900"/>
              <a:buChar char="●"/>
            </a:pPr>
            <a:r>
              <a:rPr lang="en" sz="1900"/>
              <a:t>Control group: 50,000 randomly sampled Microsoft Band US users</a:t>
            </a:r>
            <a:endParaRPr sz="1900"/>
          </a:p>
        </p:txBody>
      </p:sp>
      <p:sp>
        <p:nvSpPr>
          <p:cNvPr id="493" name="Google Shape;493;p43"/>
          <p:cNvSpPr txBox="1"/>
          <p:nvPr/>
        </p:nvSpPr>
        <p:spPr>
          <a:xfrm>
            <a:off x="305275" y="2364775"/>
            <a:ext cx="7705200" cy="4770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Font typeface="Catamaran"/>
              <a:buChar char="●"/>
            </a:pPr>
            <a:r>
              <a:rPr lang="en" sz="1900">
                <a:solidFill>
                  <a:schemeClr val="lt1"/>
                </a:solidFill>
                <a:latin typeface="Catamaran"/>
                <a:ea typeface="Catamaran"/>
                <a:cs typeface="Catamaran"/>
                <a:sym typeface="Catamaran"/>
              </a:rPr>
              <a:t>Results for particularly engaged players ( &gt;= 10 experiential queries):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Duke Clinical Research Institute Study</a:t>
            </a:r>
            <a:r>
              <a:rPr lang="en" b="0"/>
              <a:t> (Xian et al., 2017)</a:t>
            </a:r>
            <a:endParaRPr b="0"/>
          </a:p>
        </p:txBody>
      </p:sp>
      <p:sp>
        <p:nvSpPr>
          <p:cNvPr id="499" name="Google Shape;499;p44"/>
          <p:cNvSpPr txBox="1">
            <a:spLocks noGrp="1"/>
          </p:cNvSpPr>
          <p:nvPr>
            <p:ph type="subTitle" idx="4294967295"/>
          </p:nvPr>
        </p:nvSpPr>
        <p:spPr>
          <a:xfrm flipH="1">
            <a:off x="343000" y="1315950"/>
            <a:ext cx="8665200" cy="14082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Char char="●"/>
            </a:pPr>
            <a:r>
              <a:rPr lang="en" sz="1900"/>
              <a:t>Participant: 167 players (self-enrolled via flyers/social media)</a:t>
            </a:r>
            <a:endParaRPr sz="1700"/>
          </a:p>
          <a:p>
            <a:pPr marL="457200" lvl="0" indent="-349250" algn="l" rtl="0">
              <a:lnSpc>
                <a:spcPct val="115000"/>
              </a:lnSpc>
              <a:spcBef>
                <a:spcPts val="0"/>
              </a:spcBef>
              <a:spcAft>
                <a:spcPts val="0"/>
              </a:spcAft>
              <a:buSzPts val="1900"/>
              <a:buChar char="●"/>
            </a:pPr>
            <a:r>
              <a:rPr lang="en" sz="1900"/>
              <a:t>Step counts recorded by iPhone Health app</a:t>
            </a:r>
            <a:endParaRPr sz="1900"/>
          </a:p>
          <a:p>
            <a:pPr marL="914400" lvl="1" indent="-349250" algn="l" rtl="0">
              <a:lnSpc>
                <a:spcPct val="115000"/>
              </a:lnSpc>
              <a:spcBef>
                <a:spcPts val="0"/>
              </a:spcBef>
              <a:spcAft>
                <a:spcPts val="0"/>
              </a:spcAft>
              <a:buSzPts val="1900"/>
              <a:buChar char="○"/>
            </a:pPr>
            <a:r>
              <a:rPr lang="en" sz="1900"/>
              <a:t>June 15th ~ June 31st (3 weeks before/after Pokémon GO release)</a:t>
            </a:r>
            <a:endParaRPr sz="1900"/>
          </a:p>
          <a:p>
            <a:pPr marL="457200" lvl="0" indent="-349250" algn="l" rtl="0">
              <a:lnSpc>
                <a:spcPct val="115000"/>
              </a:lnSpc>
              <a:spcBef>
                <a:spcPts val="0"/>
              </a:spcBef>
              <a:spcAft>
                <a:spcPts val="0"/>
              </a:spcAft>
              <a:buSzPts val="1900"/>
              <a:buChar char="●"/>
            </a:pPr>
            <a:r>
              <a:rPr lang="en" sz="1900"/>
              <a:t>Engagement measure:  Pokémon GO trainer profile</a:t>
            </a:r>
            <a:endParaRPr sz="1900"/>
          </a:p>
          <a:p>
            <a:pPr marL="0" lvl="0" indent="0" algn="l" rtl="0">
              <a:lnSpc>
                <a:spcPct val="115000"/>
              </a:lnSpc>
              <a:spcBef>
                <a:spcPts val="0"/>
              </a:spcBef>
              <a:spcAft>
                <a:spcPts val="0"/>
              </a:spcAft>
              <a:buNone/>
            </a:pPr>
            <a:endParaRPr sz="1900"/>
          </a:p>
          <a:p>
            <a:pPr marL="457200" lvl="0" indent="-349250" algn="l" rtl="0">
              <a:lnSpc>
                <a:spcPct val="115000"/>
              </a:lnSpc>
              <a:spcBef>
                <a:spcPts val="0"/>
              </a:spcBef>
              <a:spcAft>
                <a:spcPts val="0"/>
              </a:spcAft>
              <a:buSzPts val="1900"/>
              <a:buChar char="●"/>
            </a:pPr>
            <a:r>
              <a:rPr lang="en" sz="1900"/>
              <a:t>Results of game playing:</a:t>
            </a:r>
            <a:endParaRPr sz="1900"/>
          </a:p>
        </p:txBody>
      </p:sp>
      <p:sp>
        <p:nvSpPr>
          <p:cNvPr id="500" name="Google Shape;500;p44"/>
          <p:cNvSpPr txBox="1">
            <a:spLocks noGrp="1"/>
          </p:cNvSpPr>
          <p:nvPr>
            <p:ph type="title" idx="4294967295"/>
          </p:nvPr>
        </p:nvSpPr>
        <p:spPr>
          <a:xfrm>
            <a:off x="123699" y="3158516"/>
            <a:ext cx="1728300" cy="401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5300">
                <a:solidFill>
                  <a:schemeClr val="accent2"/>
                </a:solidFill>
              </a:rPr>
              <a:t>+1976</a:t>
            </a:r>
            <a:endParaRPr sz="5300">
              <a:solidFill>
                <a:schemeClr val="accent2"/>
              </a:solidFill>
            </a:endParaRPr>
          </a:p>
        </p:txBody>
      </p:sp>
      <p:sp>
        <p:nvSpPr>
          <p:cNvPr id="501" name="Google Shape;501;p44"/>
          <p:cNvSpPr txBox="1">
            <a:spLocks noGrp="1"/>
          </p:cNvSpPr>
          <p:nvPr>
            <p:ph type="subTitle" idx="4294967295"/>
          </p:nvPr>
        </p:nvSpPr>
        <p:spPr>
          <a:xfrm flipH="1">
            <a:off x="4195947" y="3838328"/>
            <a:ext cx="245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Steps daily every 10,000 XP gained</a:t>
            </a:r>
            <a:endParaRPr sz="1800"/>
          </a:p>
        </p:txBody>
      </p:sp>
      <p:sp>
        <p:nvSpPr>
          <p:cNvPr id="502" name="Google Shape;502;p44"/>
          <p:cNvSpPr txBox="1">
            <a:spLocks noGrp="1"/>
          </p:cNvSpPr>
          <p:nvPr>
            <p:ph type="subTitle" idx="4294967295"/>
          </p:nvPr>
        </p:nvSpPr>
        <p:spPr>
          <a:xfrm flipH="1">
            <a:off x="6467056" y="3743750"/>
            <a:ext cx="24510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Steps daily for overweight individuals</a:t>
            </a:r>
            <a:endParaRPr sz="1800"/>
          </a:p>
        </p:txBody>
      </p:sp>
      <p:sp>
        <p:nvSpPr>
          <p:cNvPr id="503" name="Google Shape;503;p44"/>
          <p:cNvSpPr txBox="1">
            <a:spLocks noGrp="1"/>
          </p:cNvSpPr>
          <p:nvPr>
            <p:ph type="subTitle" idx="4294967295"/>
          </p:nvPr>
        </p:nvSpPr>
        <p:spPr>
          <a:xfrm flipH="1">
            <a:off x="1941722" y="3820919"/>
            <a:ext cx="245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Steps if played 2-2.5hr (insignificant if &lt; 1hr)</a:t>
            </a:r>
            <a:endParaRPr sz="1800"/>
          </a:p>
        </p:txBody>
      </p:sp>
      <p:sp>
        <p:nvSpPr>
          <p:cNvPr id="504" name="Google Shape;504;p44"/>
          <p:cNvSpPr txBox="1">
            <a:spLocks noGrp="1"/>
          </p:cNvSpPr>
          <p:nvPr>
            <p:ph type="title" idx="4294967295"/>
          </p:nvPr>
        </p:nvSpPr>
        <p:spPr>
          <a:xfrm>
            <a:off x="2531674" y="3167569"/>
            <a:ext cx="17283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300"/>
              <a:t>+2816</a:t>
            </a:r>
            <a:endParaRPr sz="5300"/>
          </a:p>
        </p:txBody>
      </p:sp>
      <p:sp>
        <p:nvSpPr>
          <p:cNvPr id="505" name="Google Shape;505;p44"/>
          <p:cNvSpPr txBox="1">
            <a:spLocks noGrp="1"/>
          </p:cNvSpPr>
          <p:nvPr>
            <p:ph type="title" idx="4294967295"/>
          </p:nvPr>
        </p:nvSpPr>
        <p:spPr>
          <a:xfrm>
            <a:off x="4741747" y="3164625"/>
            <a:ext cx="19992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a:solidFill>
                  <a:schemeClr val="accent2"/>
                </a:solidFill>
              </a:rPr>
              <a:t>+2134</a:t>
            </a:r>
            <a:endParaRPr sz="5200" b="0">
              <a:solidFill>
                <a:schemeClr val="accent2"/>
              </a:solidFill>
            </a:endParaRPr>
          </a:p>
        </p:txBody>
      </p:sp>
      <p:sp>
        <p:nvSpPr>
          <p:cNvPr id="506" name="Google Shape;506;p44"/>
          <p:cNvSpPr txBox="1">
            <a:spLocks noGrp="1"/>
          </p:cNvSpPr>
          <p:nvPr>
            <p:ph type="title" idx="4294967295"/>
          </p:nvPr>
        </p:nvSpPr>
        <p:spPr>
          <a:xfrm>
            <a:off x="7036900" y="3186725"/>
            <a:ext cx="13113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a:t>+3031</a:t>
            </a:r>
            <a:endParaRPr sz="4900" b="0"/>
          </a:p>
        </p:txBody>
      </p:sp>
      <p:sp>
        <p:nvSpPr>
          <p:cNvPr id="507" name="Google Shape;507;p44"/>
          <p:cNvSpPr txBox="1">
            <a:spLocks noGrp="1"/>
          </p:cNvSpPr>
          <p:nvPr>
            <p:ph type="subTitle" idx="4294967295"/>
          </p:nvPr>
        </p:nvSpPr>
        <p:spPr>
          <a:xfrm flipH="1">
            <a:off x="352781" y="3714565"/>
            <a:ext cx="18348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Steps daily</a:t>
            </a:r>
            <a:endParaRPr sz="1800"/>
          </a:p>
          <a:p>
            <a:pPr marL="0" lvl="0" indent="0" algn="ctr" rtl="0">
              <a:spcBef>
                <a:spcPts val="0"/>
              </a:spcBef>
              <a:spcAft>
                <a:spcPts val="0"/>
              </a:spcAft>
              <a:buNone/>
            </a:pPr>
            <a:r>
              <a:rPr lang="en" sz="1800"/>
              <a:t>(average)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5"/>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Lifestyle Effects Study </a:t>
            </a:r>
            <a:r>
              <a:rPr lang="en" b="0"/>
              <a:t>(Gabbiadini et al., 2018)</a:t>
            </a:r>
            <a:endParaRPr b="0"/>
          </a:p>
        </p:txBody>
      </p:sp>
      <p:sp>
        <p:nvSpPr>
          <p:cNvPr id="513" name="Google Shape;513;p45"/>
          <p:cNvSpPr txBox="1">
            <a:spLocks noGrp="1"/>
          </p:cNvSpPr>
          <p:nvPr>
            <p:ph type="subTitle" idx="4294967295"/>
          </p:nvPr>
        </p:nvSpPr>
        <p:spPr>
          <a:xfrm flipH="1">
            <a:off x="343000" y="1087350"/>
            <a:ext cx="8665200" cy="12555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Char char="●"/>
            </a:pPr>
            <a:r>
              <a:rPr lang="en" sz="1900"/>
              <a:t>Participant: 981 players (via anonymous web survey)</a:t>
            </a:r>
            <a:endParaRPr sz="1900"/>
          </a:p>
          <a:p>
            <a:pPr marL="457200" lvl="0" indent="-349250" algn="l" rtl="0">
              <a:lnSpc>
                <a:spcPct val="115000"/>
              </a:lnSpc>
              <a:spcBef>
                <a:spcPts val="0"/>
              </a:spcBef>
              <a:spcAft>
                <a:spcPts val="0"/>
              </a:spcAft>
              <a:buSzPts val="1900"/>
              <a:buChar char="●"/>
            </a:pPr>
            <a:r>
              <a:rPr lang="en" sz="1900"/>
              <a:t>Data: Frequency of Pokémon GO app usage, overall physical activity, amount of app-related physical activity &amp; attitude towards physical activity</a:t>
            </a:r>
            <a:endParaRPr sz="1900"/>
          </a:p>
        </p:txBody>
      </p:sp>
      <p:sp>
        <p:nvSpPr>
          <p:cNvPr id="514" name="Google Shape;514;p45"/>
          <p:cNvSpPr txBox="1">
            <a:spLocks noGrp="1"/>
          </p:cNvSpPr>
          <p:nvPr>
            <p:ph type="title" idx="4294967295"/>
          </p:nvPr>
        </p:nvSpPr>
        <p:spPr>
          <a:xfrm>
            <a:off x="305275" y="2583450"/>
            <a:ext cx="1503600" cy="401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4500">
                <a:solidFill>
                  <a:schemeClr val="accent2"/>
                </a:solidFill>
              </a:rPr>
              <a:t>YES</a:t>
            </a:r>
            <a:endParaRPr sz="4500">
              <a:solidFill>
                <a:schemeClr val="accent2"/>
              </a:solidFill>
            </a:endParaRPr>
          </a:p>
        </p:txBody>
      </p:sp>
      <p:sp>
        <p:nvSpPr>
          <p:cNvPr id="515" name="Google Shape;515;p45"/>
          <p:cNvSpPr txBox="1">
            <a:spLocks noGrp="1"/>
          </p:cNvSpPr>
          <p:nvPr>
            <p:ph type="subTitle" idx="4294967295"/>
          </p:nvPr>
        </p:nvSpPr>
        <p:spPr>
          <a:xfrm flipH="1">
            <a:off x="1572625" y="2585478"/>
            <a:ext cx="5294700" cy="439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t>More app usage: More app-related physical activity</a:t>
            </a:r>
            <a:endParaRPr sz="1900"/>
          </a:p>
        </p:txBody>
      </p:sp>
      <p:sp>
        <p:nvSpPr>
          <p:cNvPr id="516" name="Google Shape;516;p45"/>
          <p:cNvSpPr txBox="1">
            <a:spLocks noGrp="1"/>
          </p:cNvSpPr>
          <p:nvPr>
            <p:ph type="title" idx="4294967295"/>
          </p:nvPr>
        </p:nvSpPr>
        <p:spPr>
          <a:xfrm>
            <a:off x="393803" y="3247525"/>
            <a:ext cx="1503600" cy="401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4500"/>
              <a:t>NO</a:t>
            </a:r>
            <a:endParaRPr sz="4500"/>
          </a:p>
        </p:txBody>
      </p:sp>
      <p:sp>
        <p:nvSpPr>
          <p:cNvPr id="517" name="Google Shape;517;p45"/>
          <p:cNvSpPr txBox="1">
            <a:spLocks noGrp="1"/>
          </p:cNvSpPr>
          <p:nvPr>
            <p:ph type="subTitle" idx="4294967295"/>
          </p:nvPr>
        </p:nvSpPr>
        <p:spPr>
          <a:xfrm flipH="1">
            <a:off x="1582028" y="3214860"/>
            <a:ext cx="5294700" cy="439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t>Improved attitude towards physical activity</a:t>
            </a:r>
            <a:endParaRPr sz="1900"/>
          </a:p>
        </p:txBody>
      </p:sp>
      <p:sp>
        <p:nvSpPr>
          <p:cNvPr id="518" name="Google Shape;518;p45"/>
          <p:cNvSpPr txBox="1">
            <a:spLocks noGrp="1"/>
          </p:cNvSpPr>
          <p:nvPr>
            <p:ph type="subTitle" idx="4294967295"/>
          </p:nvPr>
        </p:nvSpPr>
        <p:spPr>
          <a:xfrm flipH="1">
            <a:off x="1582034" y="3577047"/>
            <a:ext cx="5294700" cy="439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a:t>⇒ </a:t>
            </a:r>
            <a:r>
              <a:rPr lang="en" sz="1900">
                <a:solidFill>
                  <a:schemeClr val="accent3"/>
                </a:solidFill>
              </a:rPr>
              <a:t>NO</a:t>
            </a:r>
            <a:r>
              <a:rPr lang="en" sz="1900"/>
              <a:t> Long-term effect (i.e. </a:t>
            </a:r>
            <a:r>
              <a:rPr lang="en" sz="1900">
                <a:solidFill>
                  <a:schemeClr val="accent3"/>
                </a:solidFill>
              </a:rPr>
              <a:t>NO </a:t>
            </a:r>
            <a:r>
              <a:rPr lang="en" sz="1900"/>
              <a:t>change in lifestyle)</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6"/>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Comparisons with Previous Literature</a:t>
            </a:r>
            <a:r>
              <a:rPr lang="en" b="0"/>
              <a:t> </a:t>
            </a:r>
            <a:endParaRPr b="0"/>
          </a:p>
        </p:txBody>
      </p:sp>
      <p:sp>
        <p:nvSpPr>
          <p:cNvPr id="524" name="Google Shape;524;p46"/>
          <p:cNvSpPr txBox="1">
            <a:spLocks noGrp="1"/>
          </p:cNvSpPr>
          <p:nvPr>
            <p:ph type="subTitle" idx="4294967295"/>
          </p:nvPr>
        </p:nvSpPr>
        <p:spPr>
          <a:xfrm flipH="1">
            <a:off x="401050" y="1475275"/>
            <a:ext cx="8561100" cy="2557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accent5"/>
                </a:solidFill>
              </a:rPr>
              <a:t>Our Project VS Microsoft &amp; Duke Study:</a:t>
            </a:r>
            <a:endParaRPr sz="1800" b="1">
              <a:solidFill>
                <a:schemeClr val="accent5"/>
              </a:solidFill>
            </a:endParaRPr>
          </a:p>
          <a:p>
            <a:pPr marL="457200" lvl="0" indent="-336550" algn="l" rtl="0">
              <a:lnSpc>
                <a:spcPct val="115000"/>
              </a:lnSpc>
              <a:spcBef>
                <a:spcPts val="0"/>
              </a:spcBef>
              <a:spcAft>
                <a:spcPts val="0"/>
              </a:spcAft>
              <a:buSzPts val="1700"/>
              <a:buChar char="●"/>
            </a:pPr>
            <a:r>
              <a:rPr lang="en" sz="1700"/>
              <a:t>Examined impact of Pokémon GO by </a:t>
            </a:r>
            <a:r>
              <a:rPr lang="en" sz="1700">
                <a:solidFill>
                  <a:schemeClr val="accent3"/>
                </a:solidFill>
              </a:rPr>
              <a:t>number of times exercised</a:t>
            </a:r>
            <a:r>
              <a:rPr lang="en" sz="1700"/>
              <a:t>, vs step count.</a:t>
            </a:r>
            <a:endParaRPr sz="1700"/>
          </a:p>
          <a:p>
            <a:pPr marL="0" lvl="0" indent="0" algn="l" rtl="0">
              <a:lnSpc>
                <a:spcPct val="115000"/>
              </a:lnSpc>
              <a:spcBef>
                <a:spcPts val="0"/>
              </a:spcBef>
              <a:spcAft>
                <a:spcPts val="0"/>
              </a:spcAft>
              <a:buNone/>
            </a:pPr>
            <a:r>
              <a:rPr lang="en" sz="1800" b="1">
                <a:solidFill>
                  <a:schemeClr val="accent5"/>
                </a:solidFill>
              </a:rPr>
              <a:t>Our Project VS Lifestyle Effects Study:</a:t>
            </a:r>
            <a:endParaRPr sz="1800" b="1">
              <a:solidFill>
                <a:schemeClr val="accent5"/>
              </a:solidFill>
            </a:endParaRPr>
          </a:p>
          <a:p>
            <a:pPr marL="457200" lvl="0" indent="-336550" algn="l" rtl="0">
              <a:lnSpc>
                <a:spcPct val="115000"/>
              </a:lnSpc>
              <a:spcBef>
                <a:spcPts val="0"/>
              </a:spcBef>
              <a:spcAft>
                <a:spcPts val="0"/>
              </a:spcAft>
              <a:buSzPts val="1700"/>
              <a:buChar char="●"/>
            </a:pPr>
            <a:r>
              <a:rPr lang="en" sz="1700"/>
              <a:t>Investigated potential impact on physical activity in </a:t>
            </a:r>
            <a:r>
              <a:rPr lang="en" sz="1700">
                <a:solidFill>
                  <a:schemeClr val="accent3"/>
                </a:solidFill>
              </a:rPr>
              <a:t>walking/running/biking respectively</a:t>
            </a:r>
            <a:r>
              <a:rPr lang="en" sz="1700"/>
              <a:t>, vs averaging the 3 measurements.</a:t>
            </a:r>
            <a:endParaRPr sz="1700"/>
          </a:p>
          <a:p>
            <a:pPr marL="914400" lvl="1" indent="-336550" algn="l" rtl="0">
              <a:lnSpc>
                <a:spcPct val="115000"/>
              </a:lnSpc>
              <a:spcBef>
                <a:spcPts val="0"/>
              </a:spcBef>
              <a:spcAft>
                <a:spcPts val="0"/>
              </a:spcAft>
              <a:buSzPts val="1700"/>
              <a:buChar char="○"/>
            </a:pPr>
            <a:r>
              <a:rPr lang="en" sz="1700"/>
              <a:t>Our reasoning: The game design (i.e. 0.11 miles/minute max for egg hatching or buddy distance to count) may not encourage app users to bike as much.</a:t>
            </a:r>
            <a:endParaRPr sz="1700"/>
          </a:p>
          <a:p>
            <a:pPr marL="457200" lvl="0" indent="-336550" algn="l" rtl="0">
              <a:lnSpc>
                <a:spcPct val="115000"/>
              </a:lnSpc>
              <a:spcBef>
                <a:spcPts val="0"/>
              </a:spcBef>
              <a:spcAft>
                <a:spcPts val="0"/>
              </a:spcAft>
              <a:buSzPts val="1700"/>
              <a:buChar char="●"/>
            </a:pPr>
            <a:r>
              <a:rPr lang="en" sz="1700"/>
              <a:t>Experimented different regression models with </a:t>
            </a:r>
            <a:r>
              <a:rPr lang="en" sz="1700">
                <a:solidFill>
                  <a:schemeClr val="accent3"/>
                </a:solidFill>
              </a:rPr>
              <a:t>interaction variables</a:t>
            </a:r>
            <a:r>
              <a:rPr lang="en" sz="1700"/>
              <a:t>, </a:t>
            </a:r>
            <a:r>
              <a:rPr lang="en" sz="1700">
                <a:solidFill>
                  <a:schemeClr val="accent3"/>
                </a:solidFill>
              </a:rPr>
              <a:t>discontinuity and diff-diff</a:t>
            </a:r>
            <a:r>
              <a:rPr lang="en" sz="1700"/>
              <a:t>, vs hierarchical linear regression.</a:t>
            </a:r>
            <a:endParaRPr sz="1700"/>
          </a:p>
          <a:p>
            <a:pPr marL="457200" lvl="0" indent="-336550" algn="l" rtl="0">
              <a:lnSpc>
                <a:spcPct val="115000"/>
              </a:lnSpc>
              <a:spcBef>
                <a:spcPts val="0"/>
              </a:spcBef>
              <a:spcAft>
                <a:spcPts val="0"/>
              </a:spcAft>
              <a:buSzPts val="1700"/>
              <a:buChar char="●"/>
            </a:pPr>
            <a:r>
              <a:rPr lang="en" sz="1700"/>
              <a:t>Did </a:t>
            </a:r>
            <a:r>
              <a:rPr lang="en" sz="1700">
                <a:solidFill>
                  <a:schemeClr val="accent3"/>
                </a:solidFill>
              </a:rPr>
              <a:t>no</a:t>
            </a:r>
            <a:r>
              <a:rPr lang="en" sz="1700">
                <a:solidFill>
                  <a:schemeClr val="accent5"/>
                </a:solidFill>
              </a:rPr>
              <a:t>t</a:t>
            </a:r>
            <a:r>
              <a:rPr lang="en" sz="1700"/>
              <a:t> investigate potential impact on</a:t>
            </a:r>
            <a:r>
              <a:rPr lang="en" sz="1700">
                <a:solidFill>
                  <a:schemeClr val="accent3"/>
                </a:solidFill>
              </a:rPr>
              <a:t> long-term attitude change</a:t>
            </a:r>
            <a:r>
              <a:rPr lang="en" sz="1700"/>
              <a:t>.</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7"/>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METHODOLOGY</a:t>
            </a:r>
            <a:endParaRPr/>
          </a:p>
        </p:txBody>
      </p:sp>
      <p:sp>
        <p:nvSpPr>
          <p:cNvPr id="530" name="Google Shape;530;p47"/>
          <p:cNvSpPr txBox="1">
            <a:spLocks noGrp="1"/>
          </p:cNvSpPr>
          <p:nvPr>
            <p:ph type="title" idx="2"/>
          </p:nvPr>
        </p:nvSpPr>
        <p:spPr>
          <a:xfrm>
            <a:off x="7102311" y="1221386"/>
            <a:ext cx="1313100" cy="95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405675"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P</a:t>
            </a:r>
            <a:r>
              <a:rPr lang="en" baseline="-25000"/>
              <a:t>i</a:t>
            </a:r>
            <a:r>
              <a:rPr lang="en"/>
              <a:t> over AU</a:t>
            </a:r>
            <a:r>
              <a:rPr lang="en" baseline="-25000"/>
              <a:t>i</a:t>
            </a:r>
            <a:r>
              <a:rPr lang="en"/>
              <a:t> and OP</a:t>
            </a:r>
            <a:r>
              <a:rPr lang="en" baseline="-25000"/>
              <a:t>i</a:t>
            </a:r>
            <a:r>
              <a:rPr lang="en">
                <a:solidFill>
                  <a:schemeClr val="lt1"/>
                </a:solidFill>
              </a:rPr>
              <a:t> </a:t>
            </a:r>
            <a:r>
              <a:rPr lang="en"/>
              <a:t>)</a:t>
            </a:r>
            <a:endParaRPr/>
          </a:p>
        </p:txBody>
      </p:sp>
      <p:sp>
        <p:nvSpPr>
          <p:cNvPr id="536" name="Google Shape;536;p48"/>
          <p:cNvSpPr txBox="1">
            <a:spLocks noGrp="1"/>
          </p:cNvSpPr>
          <p:nvPr>
            <p:ph type="body" idx="1"/>
          </p:nvPr>
        </p:nvSpPr>
        <p:spPr>
          <a:xfrm>
            <a:off x="405675" y="2198450"/>
            <a:ext cx="8191800" cy="18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rPr>
              <a:t>Variable Explanations</a:t>
            </a:r>
            <a:endParaRPr sz="1800" b="1">
              <a:solidFill>
                <a:schemeClr val="accent5"/>
              </a:solidFill>
            </a:endParaRPr>
          </a:p>
          <a:p>
            <a:pPr marL="457200" lvl="0" indent="-342900" algn="l" rtl="0">
              <a:lnSpc>
                <a:spcPct val="115000"/>
              </a:lnSpc>
              <a:spcBef>
                <a:spcPts val="0"/>
              </a:spcBef>
              <a:spcAft>
                <a:spcPts val="0"/>
              </a:spcAft>
              <a:buClr>
                <a:schemeClr val="lt1"/>
              </a:buClr>
              <a:buSzPts val="1800"/>
              <a:buAutoNum type="arabicPeriod"/>
            </a:pPr>
            <a:r>
              <a:rPr lang="en" sz="1800"/>
              <a:t>P = Frequency of each of the three physical activities (walking, running, and biking) measured on a scale of 1-7 (1= Never, 7= Everyday)</a:t>
            </a:r>
            <a:endParaRPr sz="1800"/>
          </a:p>
          <a:p>
            <a:pPr marL="457200" lvl="0" indent="-342900" algn="l" rtl="0">
              <a:lnSpc>
                <a:spcPct val="115000"/>
              </a:lnSpc>
              <a:spcBef>
                <a:spcPts val="0"/>
              </a:spcBef>
              <a:spcAft>
                <a:spcPts val="0"/>
              </a:spcAft>
              <a:buClr>
                <a:schemeClr val="lt1"/>
              </a:buClr>
              <a:buSzPts val="1800"/>
              <a:buAutoNum type="arabicPeriod"/>
            </a:pPr>
            <a:r>
              <a:rPr lang="en" sz="1800"/>
              <a:t>i = Individual</a:t>
            </a:r>
            <a:endParaRPr sz="1800"/>
          </a:p>
          <a:p>
            <a:pPr marL="457200" lvl="0" indent="-342900" algn="l" rtl="0">
              <a:lnSpc>
                <a:spcPct val="115000"/>
              </a:lnSpc>
              <a:spcBef>
                <a:spcPts val="0"/>
              </a:spcBef>
              <a:spcAft>
                <a:spcPts val="0"/>
              </a:spcAft>
              <a:buClr>
                <a:schemeClr val="lt1"/>
              </a:buClr>
              <a:buSzPts val="1800"/>
              <a:buAutoNum type="arabicPeriod"/>
            </a:pPr>
            <a:r>
              <a:rPr lang="en" sz="1800"/>
              <a:t>AU = App Usage with scale of 1-7 (1= Never used , 7= Most used)</a:t>
            </a:r>
            <a:endParaRPr sz="1800"/>
          </a:p>
          <a:p>
            <a:pPr marL="457200" lvl="0" indent="-342900" algn="l" rtl="0">
              <a:lnSpc>
                <a:spcPct val="115000"/>
              </a:lnSpc>
              <a:spcBef>
                <a:spcPts val="0"/>
              </a:spcBef>
              <a:spcAft>
                <a:spcPts val="0"/>
              </a:spcAft>
              <a:buClr>
                <a:schemeClr val="lt1"/>
              </a:buClr>
              <a:buSzPts val="1800"/>
              <a:buAutoNum type="arabicPeriod"/>
            </a:pPr>
            <a:r>
              <a:rPr lang="en" sz="1800"/>
              <a:t>OP= Frequency of the selected physical activity before playing Pokémon GO</a:t>
            </a:r>
            <a:endParaRPr sz="1800"/>
          </a:p>
          <a:p>
            <a:pPr marL="0" lvl="0" indent="0" algn="l" rtl="0">
              <a:lnSpc>
                <a:spcPct val="115000"/>
              </a:lnSpc>
              <a:spcBef>
                <a:spcPts val="0"/>
              </a:spcBef>
              <a:spcAft>
                <a:spcPts val="0"/>
              </a:spcAft>
              <a:buNone/>
            </a:pPr>
            <a:endParaRPr sz="1900"/>
          </a:p>
        </p:txBody>
      </p:sp>
      <p:sp>
        <p:nvSpPr>
          <p:cNvPr id="537" name="Google Shape;537;p48"/>
          <p:cNvSpPr txBox="1"/>
          <p:nvPr/>
        </p:nvSpPr>
        <p:spPr>
          <a:xfrm>
            <a:off x="405675" y="11434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5"/>
                </a:solidFill>
                <a:latin typeface="Catamaran"/>
                <a:ea typeface="Catamaran"/>
                <a:cs typeface="Catamaran"/>
                <a:sym typeface="Catamaran"/>
              </a:rPr>
              <a:t>Regression Model Formula</a:t>
            </a:r>
            <a:endParaRPr sz="1800" b="1">
              <a:solidFill>
                <a:schemeClr val="lt1"/>
              </a:solidFill>
              <a:latin typeface="Catamaran"/>
              <a:ea typeface="Catamaran"/>
              <a:cs typeface="Catamaran"/>
              <a:sym typeface="Catamaran"/>
            </a:endParaRPr>
          </a:p>
          <a:p>
            <a:pPr marL="0" lvl="0" indent="0" algn="l" rtl="0">
              <a:spcBef>
                <a:spcPts val="0"/>
              </a:spcBef>
              <a:spcAft>
                <a:spcPts val="0"/>
              </a:spcAft>
              <a:buNone/>
            </a:pPr>
            <a:r>
              <a:rPr lang="en" sz="1800" b="1">
                <a:solidFill>
                  <a:schemeClr val="lt1"/>
                </a:solidFill>
                <a:latin typeface="Catamaran"/>
                <a:ea typeface="Catamaran"/>
                <a:cs typeface="Catamaran"/>
                <a:sym typeface="Catamaran"/>
              </a:rPr>
              <a:t>P</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a:t>
            </a:r>
            <a:r>
              <a:rPr lang="en" sz="1800" b="1">
                <a:solidFill>
                  <a:schemeClr val="lt1"/>
                </a:solidFill>
                <a:highlight>
                  <a:schemeClr val="dk2"/>
                </a:highlight>
                <a:latin typeface="Catamaran"/>
                <a:ea typeface="Catamaran"/>
                <a:cs typeface="Catamaran"/>
                <a:sym typeface="Catamaran"/>
              </a:rPr>
              <a:t>α + </a:t>
            </a:r>
            <a:r>
              <a:rPr lang="en" sz="1800" b="1">
                <a:solidFill>
                  <a:schemeClr val="lt1"/>
                </a:solidFill>
                <a:latin typeface="Catamaran"/>
                <a:ea typeface="Catamaran"/>
                <a:cs typeface="Catamaran"/>
                <a:sym typeface="Catamaran"/>
              </a:rPr>
              <a:t>β</a:t>
            </a:r>
            <a:r>
              <a:rPr lang="en" sz="1800" b="1" baseline="-25000">
                <a:solidFill>
                  <a:schemeClr val="lt1"/>
                </a:solidFill>
                <a:latin typeface="Catamaran"/>
                <a:ea typeface="Catamaran"/>
                <a:cs typeface="Catamaran"/>
                <a:sym typeface="Catamaran"/>
              </a:rPr>
              <a:t>1 </a:t>
            </a:r>
            <a:r>
              <a:rPr lang="en" sz="1800" b="1">
                <a:solidFill>
                  <a:schemeClr val="lt1"/>
                </a:solidFill>
                <a:latin typeface="Catamaran"/>
                <a:ea typeface="Catamaran"/>
                <a:cs typeface="Catamaran"/>
                <a:sym typeface="Catamaran"/>
              </a:rPr>
              <a:t>AU</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β</a:t>
            </a:r>
            <a:r>
              <a:rPr lang="en" sz="1800" b="1" baseline="-25000">
                <a:solidFill>
                  <a:schemeClr val="lt1"/>
                </a:solidFill>
                <a:latin typeface="Catamaran"/>
                <a:ea typeface="Catamaran"/>
                <a:cs typeface="Catamaran"/>
                <a:sym typeface="Catamaran"/>
              </a:rPr>
              <a:t>2</a:t>
            </a:r>
            <a:r>
              <a:rPr lang="en" sz="1800" b="1">
                <a:solidFill>
                  <a:schemeClr val="lt1"/>
                </a:solidFill>
                <a:latin typeface="Catamaran"/>
                <a:ea typeface="Catamaran"/>
                <a:cs typeface="Catamaran"/>
                <a:sym typeface="Catamaran"/>
              </a:rPr>
              <a:t> OP</a:t>
            </a:r>
            <a:r>
              <a:rPr lang="en" sz="1800" b="1" baseline="-25000">
                <a:solidFill>
                  <a:schemeClr val="lt1"/>
                </a:solidFill>
                <a:latin typeface="Catamaran"/>
                <a:ea typeface="Catamaran"/>
                <a:cs typeface="Catamaran"/>
                <a:sym typeface="Catamaran"/>
              </a:rPr>
              <a:t>i </a:t>
            </a:r>
            <a:r>
              <a:rPr lang="en" sz="1800" b="1">
                <a:solidFill>
                  <a:schemeClr val="lt1"/>
                </a:solidFill>
                <a:latin typeface="Catamaran"/>
                <a:ea typeface="Catamaran"/>
                <a:cs typeface="Catamaran"/>
                <a:sym typeface="Catamaran"/>
              </a:rPr>
              <a:t>+ e</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a:t>
            </a:r>
            <a:endParaRPr sz="1800" b="1">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426825" y="396725"/>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P</a:t>
            </a:r>
            <a:r>
              <a:rPr lang="en" baseline="-25000"/>
              <a:t>i</a:t>
            </a:r>
            <a:r>
              <a:rPr lang="en"/>
              <a:t> over AU</a:t>
            </a:r>
            <a:r>
              <a:rPr lang="en" baseline="-25000"/>
              <a:t>i</a:t>
            </a:r>
            <a:r>
              <a:rPr lang="en"/>
              <a:t> and OP</a:t>
            </a:r>
            <a:r>
              <a:rPr lang="en" baseline="-25000"/>
              <a:t>i</a:t>
            </a:r>
            <a:r>
              <a:rPr lang="en">
                <a:solidFill>
                  <a:schemeClr val="lt1"/>
                </a:solidFill>
              </a:rPr>
              <a:t> </a:t>
            </a:r>
            <a:r>
              <a:rPr lang="en"/>
              <a:t>)</a:t>
            </a:r>
            <a:endParaRPr/>
          </a:p>
        </p:txBody>
      </p:sp>
      <p:sp>
        <p:nvSpPr>
          <p:cNvPr id="543" name="Google Shape;543;p49"/>
          <p:cNvSpPr txBox="1">
            <a:spLocks noGrp="1"/>
          </p:cNvSpPr>
          <p:nvPr>
            <p:ph type="subTitle" idx="1"/>
          </p:nvPr>
        </p:nvSpPr>
        <p:spPr>
          <a:xfrm>
            <a:off x="727841"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SIGNIFICANCE</a:t>
            </a:r>
            <a:endParaRPr/>
          </a:p>
        </p:txBody>
      </p:sp>
      <p:sp>
        <p:nvSpPr>
          <p:cNvPr id="544" name="Google Shape;544;p49"/>
          <p:cNvSpPr txBox="1">
            <a:spLocks noGrp="1"/>
          </p:cNvSpPr>
          <p:nvPr>
            <p:ph type="subTitle" idx="3"/>
          </p:nvPr>
        </p:nvSpPr>
        <p:spPr>
          <a:xfrm>
            <a:off x="3428100"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 SQUARED</a:t>
            </a:r>
            <a:endParaRPr/>
          </a:p>
        </p:txBody>
      </p:sp>
      <p:sp>
        <p:nvSpPr>
          <p:cNvPr id="545" name="Google Shape;545;p49"/>
          <p:cNvSpPr txBox="1">
            <a:spLocks noGrp="1"/>
          </p:cNvSpPr>
          <p:nvPr>
            <p:ph type="subTitle" idx="2"/>
          </p:nvPr>
        </p:nvSpPr>
        <p:spPr>
          <a:xfrm>
            <a:off x="727841" y="2494916"/>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P-values of all independent variables are less than 0.05</a:t>
            </a:r>
            <a:endParaRPr/>
          </a:p>
        </p:txBody>
      </p:sp>
      <p:sp>
        <p:nvSpPr>
          <p:cNvPr id="546" name="Google Shape;546;p49"/>
          <p:cNvSpPr txBox="1">
            <a:spLocks noGrp="1"/>
          </p:cNvSpPr>
          <p:nvPr>
            <p:ph type="subTitle" idx="5"/>
          </p:nvPr>
        </p:nvSpPr>
        <p:spPr>
          <a:xfrm>
            <a:off x="6128359"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RESIDUAL</a:t>
            </a:r>
            <a:endParaRPr/>
          </a:p>
        </p:txBody>
      </p:sp>
      <p:sp>
        <p:nvSpPr>
          <p:cNvPr id="547" name="Google Shape;547;p49"/>
          <p:cNvSpPr txBox="1">
            <a:spLocks noGrp="1"/>
          </p:cNvSpPr>
          <p:nvPr>
            <p:ph type="subTitle" idx="4"/>
          </p:nvPr>
        </p:nvSpPr>
        <p:spPr>
          <a:xfrm>
            <a:off x="3428100" y="2606416"/>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Adjusted R squared is 0.7319 - 73.19% of the variance is explained by the model</a:t>
            </a:r>
            <a:endParaRPr/>
          </a:p>
        </p:txBody>
      </p:sp>
      <p:sp>
        <p:nvSpPr>
          <p:cNvPr id="548" name="Google Shape;548;p49"/>
          <p:cNvSpPr txBox="1">
            <a:spLocks noGrp="1"/>
          </p:cNvSpPr>
          <p:nvPr>
            <p:ph type="subTitle" idx="6"/>
          </p:nvPr>
        </p:nvSpPr>
        <p:spPr>
          <a:xfrm>
            <a:off x="6220309" y="2353541"/>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Residuals show pattern indicating possible OVB</a:t>
            </a:r>
            <a:endParaRPr/>
          </a:p>
        </p:txBody>
      </p:sp>
      <p:grpSp>
        <p:nvGrpSpPr>
          <p:cNvPr id="549" name="Google Shape;549;p49"/>
          <p:cNvGrpSpPr/>
          <p:nvPr/>
        </p:nvGrpSpPr>
        <p:grpSpPr>
          <a:xfrm>
            <a:off x="1647438" y="1583279"/>
            <a:ext cx="448627" cy="419670"/>
            <a:chOff x="1492675" y="4992125"/>
            <a:chExt cx="481825" cy="481825"/>
          </a:xfrm>
        </p:grpSpPr>
        <p:sp>
          <p:nvSpPr>
            <p:cNvPr id="550" name="Google Shape;550;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 name="Google Shape;551;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 name="Google Shape;552;p49"/>
          <p:cNvGrpSpPr/>
          <p:nvPr/>
        </p:nvGrpSpPr>
        <p:grpSpPr>
          <a:xfrm>
            <a:off x="4347675" y="1583279"/>
            <a:ext cx="448627" cy="419670"/>
            <a:chOff x="1492675" y="4992125"/>
            <a:chExt cx="481825" cy="481825"/>
          </a:xfrm>
        </p:grpSpPr>
        <p:sp>
          <p:nvSpPr>
            <p:cNvPr id="553" name="Google Shape;553;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 name="Google Shape;554;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 name="Google Shape;555;p49"/>
          <p:cNvGrpSpPr/>
          <p:nvPr/>
        </p:nvGrpSpPr>
        <p:grpSpPr>
          <a:xfrm>
            <a:off x="7047910" y="1583268"/>
            <a:ext cx="448627" cy="419670"/>
            <a:chOff x="2085525" y="4992125"/>
            <a:chExt cx="481825" cy="481825"/>
          </a:xfrm>
        </p:grpSpPr>
        <p:sp>
          <p:nvSpPr>
            <p:cNvPr id="556" name="Google Shape;556;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 name="Google Shape;557;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58" name="Google Shape;558;p49"/>
          <p:cNvPicPr preferRelativeResize="0"/>
          <p:nvPr/>
        </p:nvPicPr>
        <p:blipFill rotWithShape="1">
          <a:blip r:embed="rId3">
            <a:alphaModFix/>
          </a:blip>
          <a:srcRect t="19751" r="9804" b="3988"/>
          <a:stretch/>
        </p:blipFill>
        <p:spPr>
          <a:xfrm>
            <a:off x="5957175" y="3092700"/>
            <a:ext cx="2960675" cy="1728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0"/>
          <p:cNvSpPr txBox="1">
            <a:spLocks noGrp="1"/>
          </p:cNvSpPr>
          <p:nvPr>
            <p:ph type="title"/>
          </p:nvPr>
        </p:nvSpPr>
        <p:spPr>
          <a:xfrm>
            <a:off x="418200" y="387600"/>
            <a:ext cx="8491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P</a:t>
            </a:r>
            <a:r>
              <a:rPr lang="en" baseline="-25000"/>
              <a:t>i  </a:t>
            </a:r>
            <a:r>
              <a:rPr lang="en"/>
              <a:t>over interaction of AU</a:t>
            </a:r>
            <a:r>
              <a:rPr lang="en" baseline="-25000"/>
              <a:t>i </a:t>
            </a:r>
            <a:r>
              <a:rPr lang="en"/>
              <a:t>x SS</a:t>
            </a:r>
            <a:r>
              <a:rPr lang="en" baseline="-25000"/>
              <a:t>i</a:t>
            </a:r>
            <a:r>
              <a:rPr lang="en"/>
              <a:t> and OP</a:t>
            </a:r>
            <a:r>
              <a:rPr lang="en" baseline="-25000"/>
              <a:t>i</a:t>
            </a:r>
            <a:r>
              <a:rPr lang="en"/>
              <a:t> )</a:t>
            </a:r>
            <a:endParaRPr baseline="-25000"/>
          </a:p>
          <a:p>
            <a:pPr marL="0" lvl="0" indent="0" algn="l" rtl="0">
              <a:spcBef>
                <a:spcPts val="0"/>
              </a:spcBef>
              <a:spcAft>
                <a:spcPts val="0"/>
              </a:spcAft>
              <a:buNone/>
            </a:pPr>
            <a:endParaRPr/>
          </a:p>
        </p:txBody>
      </p:sp>
      <p:sp>
        <p:nvSpPr>
          <p:cNvPr id="564" name="Google Shape;564;p50"/>
          <p:cNvSpPr txBox="1">
            <a:spLocks noGrp="1"/>
          </p:cNvSpPr>
          <p:nvPr>
            <p:ph type="body" idx="1"/>
          </p:nvPr>
        </p:nvSpPr>
        <p:spPr>
          <a:xfrm>
            <a:off x="405675" y="2198450"/>
            <a:ext cx="8191800" cy="22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rPr>
              <a:t>Variable Explanations</a:t>
            </a:r>
            <a:endParaRPr sz="1800" b="1">
              <a:solidFill>
                <a:schemeClr val="accent5"/>
              </a:solidFill>
            </a:endParaRPr>
          </a:p>
          <a:p>
            <a:pPr marL="457200" lvl="0" indent="-342900" algn="l" rtl="0">
              <a:lnSpc>
                <a:spcPct val="115000"/>
              </a:lnSpc>
              <a:spcBef>
                <a:spcPts val="0"/>
              </a:spcBef>
              <a:spcAft>
                <a:spcPts val="0"/>
              </a:spcAft>
              <a:buClr>
                <a:schemeClr val="lt1"/>
              </a:buClr>
              <a:buSzPts val="1800"/>
              <a:buAutoNum type="arabicPeriod"/>
            </a:pPr>
            <a:r>
              <a:rPr lang="en" sz="1800"/>
              <a:t>P = Frequency of each of the three physical activities (walking, running, and biking) measured on a scale of 1-7 (1= Never, 7= Everyday)</a:t>
            </a:r>
            <a:endParaRPr sz="1800"/>
          </a:p>
          <a:p>
            <a:pPr marL="457200" lvl="0" indent="-342900" algn="l" rtl="0">
              <a:lnSpc>
                <a:spcPct val="115000"/>
              </a:lnSpc>
              <a:spcBef>
                <a:spcPts val="0"/>
              </a:spcBef>
              <a:spcAft>
                <a:spcPts val="0"/>
              </a:spcAft>
              <a:buClr>
                <a:schemeClr val="lt1"/>
              </a:buClr>
              <a:buSzPts val="1800"/>
              <a:buAutoNum type="arabicPeriod"/>
            </a:pPr>
            <a:r>
              <a:rPr lang="en" sz="1800"/>
              <a:t>i = Individual</a:t>
            </a:r>
            <a:endParaRPr sz="1800"/>
          </a:p>
          <a:p>
            <a:pPr marL="457200" lvl="0" indent="-342900" algn="l" rtl="0">
              <a:lnSpc>
                <a:spcPct val="115000"/>
              </a:lnSpc>
              <a:spcBef>
                <a:spcPts val="0"/>
              </a:spcBef>
              <a:spcAft>
                <a:spcPts val="0"/>
              </a:spcAft>
              <a:buClr>
                <a:schemeClr val="lt1"/>
              </a:buClr>
              <a:buSzPts val="1800"/>
              <a:buAutoNum type="arabicPeriod"/>
            </a:pPr>
            <a:r>
              <a:rPr lang="en" sz="1800"/>
              <a:t>SS= Social sharing frequency on a scale of 1-7 (7 being the highest)</a:t>
            </a:r>
            <a:endParaRPr sz="1800"/>
          </a:p>
          <a:p>
            <a:pPr marL="457200" lvl="0" indent="-342900" algn="l" rtl="0">
              <a:lnSpc>
                <a:spcPct val="115000"/>
              </a:lnSpc>
              <a:spcBef>
                <a:spcPts val="0"/>
              </a:spcBef>
              <a:spcAft>
                <a:spcPts val="0"/>
              </a:spcAft>
              <a:buClr>
                <a:schemeClr val="lt1"/>
              </a:buClr>
              <a:buSzPts val="1800"/>
              <a:buAutoNum type="arabicPeriod"/>
            </a:pPr>
            <a:r>
              <a:rPr lang="en" sz="1800"/>
              <a:t>AU = App Usage with a scale of 1-7 (1= Never used , 7= Most used)</a:t>
            </a:r>
            <a:endParaRPr sz="1800"/>
          </a:p>
          <a:p>
            <a:pPr marL="457200" lvl="0" indent="-342900" algn="l" rtl="0">
              <a:lnSpc>
                <a:spcPct val="115000"/>
              </a:lnSpc>
              <a:spcBef>
                <a:spcPts val="0"/>
              </a:spcBef>
              <a:spcAft>
                <a:spcPts val="0"/>
              </a:spcAft>
              <a:buClr>
                <a:schemeClr val="lt1"/>
              </a:buClr>
              <a:buSzPts val="1800"/>
              <a:buAutoNum type="arabicPeriod"/>
            </a:pPr>
            <a:r>
              <a:rPr lang="en" sz="1800"/>
              <a:t>OP= Frequency of the selected physical activity before playing Pokémon GO</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900"/>
          </a:p>
        </p:txBody>
      </p:sp>
      <p:sp>
        <p:nvSpPr>
          <p:cNvPr id="565" name="Google Shape;565;p50"/>
          <p:cNvSpPr txBox="1"/>
          <p:nvPr/>
        </p:nvSpPr>
        <p:spPr>
          <a:xfrm>
            <a:off x="405675" y="1143475"/>
            <a:ext cx="5816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5"/>
                </a:solidFill>
                <a:latin typeface="Catamaran"/>
                <a:ea typeface="Catamaran"/>
                <a:cs typeface="Catamaran"/>
                <a:sym typeface="Catamaran"/>
              </a:rPr>
              <a:t>Regression Model Formula</a:t>
            </a:r>
            <a:endParaRPr sz="1800" b="1">
              <a:solidFill>
                <a:schemeClr val="lt1"/>
              </a:solidFill>
              <a:latin typeface="Catamaran"/>
              <a:ea typeface="Catamaran"/>
              <a:cs typeface="Catamaran"/>
              <a:sym typeface="Catamaran"/>
            </a:endParaRPr>
          </a:p>
          <a:p>
            <a:pPr marL="0" lvl="0" indent="0" algn="l" rtl="0">
              <a:spcBef>
                <a:spcPts val="0"/>
              </a:spcBef>
              <a:spcAft>
                <a:spcPts val="0"/>
              </a:spcAft>
              <a:buNone/>
            </a:pPr>
            <a:r>
              <a:rPr lang="en" sz="1800" b="1">
                <a:solidFill>
                  <a:schemeClr val="lt1"/>
                </a:solidFill>
                <a:latin typeface="Catamaran"/>
                <a:ea typeface="Catamaran"/>
                <a:cs typeface="Catamaran"/>
                <a:sym typeface="Catamaran"/>
              </a:rPr>
              <a:t>P</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a:t>
            </a:r>
            <a:r>
              <a:rPr lang="en" sz="1800" b="1">
                <a:solidFill>
                  <a:schemeClr val="lt1"/>
                </a:solidFill>
                <a:highlight>
                  <a:schemeClr val="dk2"/>
                </a:highlight>
                <a:latin typeface="Catamaran"/>
                <a:ea typeface="Catamaran"/>
                <a:cs typeface="Catamaran"/>
                <a:sym typeface="Catamaran"/>
              </a:rPr>
              <a:t>α + </a:t>
            </a:r>
            <a:r>
              <a:rPr lang="en" sz="1800" b="1">
                <a:solidFill>
                  <a:schemeClr val="lt1"/>
                </a:solidFill>
                <a:latin typeface="Catamaran"/>
                <a:ea typeface="Catamaran"/>
                <a:cs typeface="Catamaran"/>
                <a:sym typeface="Catamaran"/>
              </a:rPr>
              <a:t>β</a:t>
            </a:r>
            <a:r>
              <a:rPr lang="en" sz="1800" b="1" baseline="-25000">
                <a:solidFill>
                  <a:schemeClr val="lt1"/>
                </a:solidFill>
                <a:latin typeface="Catamaran"/>
                <a:ea typeface="Catamaran"/>
                <a:cs typeface="Catamaran"/>
                <a:sym typeface="Catamaran"/>
              </a:rPr>
              <a:t>1 </a:t>
            </a:r>
            <a:r>
              <a:rPr lang="en" sz="1800" b="1">
                <a:solidFill>
                  <a:schemeClr val="lt1"/>
                </a:solidFill>
                <a:latin typeface="Catamaran"/>
                <a:ea typeface="Catamaran"/>
                <a:cs typeface="Catamaran"/>
                <a:sym typeface="Catamaran"/>
              </a:rPr>
              <a:t>AU</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β</a:t>
            </a:r>
            <a:r>
              <a:rPr lang="en" sz="1800" b="1" baseline="-25000">
                <a:solidFill>
                  <a:schemeClr val="lt1"/>
                </a:solidFill>
                <a:latin typeface="Catamaran"/>
                <a:ea typeface="Catamaran"/>
                <a:cs typeface="Catamaran"/>
                <a:sym typeface="Catamaran"/>
              </a:rPr>
              <a:t>2</a:t>
            </a:r>
            <a:r>
              <a:rPr lang="en" sz="1800" b="1">
                <a:solidFill>
                  <a:schemeClr val="lt1"/>
                </a:solidFill>
                <a:latin typeface="Catamaran"/>
                <a:ea typeface="Catamaran"/>
                <a:cs typeface="Catamaran"/>
                <a:sym typeface="Catamaran"/>
              </a:rPr>
              <a:t> SS</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+β</a:t>
            </a:r>
            <a:r>
              <a:rPr lang="en" sz="1800" b="1" baseline="-25000">
                <a:solidFill>
                  <a:schemeClr val="lt1"/>
                </a:solidFill>
                <a:latin typeface="Catamaran"/>
                <a:ea typeface="Catamaran"/>
                <a:cs typeface="Catamaran"/>
                <a:sym typeface="Catamaran"/>
              </a:rPr>
              <a:t>3</a:t>
            </a:r>
            <a:r>
              <a:rPr lang="en" sz="1800" b="1">
                <a:solidFill>
                  <a:schemeClr val="lt1"/>
                </a:solidFill>
                <a:latin typeface="Catamaran"/>
                <a:ea typeface="Catamaran"/>
                <a:cs typeface="Catamaran"/>
                <a:sym typeface="Catamaran"/>
              </a:rPr>
              <a:t>OP</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  θ (AU</a:t>
            </a:r>
            <a:r>
              <a:rPr lang="en" sz="1800" b="1" baseline="-25000">
                <a:solidFill>
                  <a:schemeClr val="lt1"/>
                </a:solidFill>
                <a:latin typeface="Catamaran"/>
                <a:ea typeface="Catamaran"/>
                <a:cs typeface="Catamaran"/>
                <a:sym typeface="Catamaran"/>
              </a:rPr>
              <a:t>i  </a:t>
            </a:r>
            <a:r>
              <a:rPr lang="en" sz="1800" b="1">
                <a:solidFill>
                  <a:schemeClr val="lt1"/>
                </a:solidFill>
                <a:latin typeface="Catamaran"/>
                <a:ea typeface="Catamaran"/>
                <a:cs typeface="Catamaran"/>
                <a:sym typeface="Catamaran"/>
              </a:rPr>
              <a:t>* SS</a:t>
            </a:r>
            <a:r>
              <a:rPr lang="en" sz="1800" b="1" baseline="-25000">
                <a:solidFill>
                  <a:schemeClr val="lt1"/>
                </a:solidFill>
                <a:latin typeface="Catamaran"/>
                <a:ea typeface="Catamaran"/>
                <a:cs typeface="Catamaran"/>
                <a:sym typeface="Catamaran"/>
              </a:rPr>
              <a:t>I</a:t>
            </a:r>
            <a:r>
              <a:rPr lang="en" sz="1800" b="1">
                <a:solidFill>
                  <a:schemeClr val="lt1"/>
                </a:solidFill>
                <a:latin typeface="Catamaran"/>
                <a:ea typeface="Catamaran"/>
                <a:cs typeface="Catamaran"/>
                <a:sym typeface="Catamaran"/>
              </a:rPr>
              <a:t>) + e</a:t>
            </a:r>
            <a:r>
              <a:rPr lang="en" sz="1800" b="1" baseline="-25000">
                <a:solidFill>
                  <a:schemeClr val="lt1"/>
                </a:solidFill>
                <a:latin typeface="Catamaran"/>
                <a:ea typeface="Catamaran"/>
                <a:cs typeface="Catamaran"/>
                <a:sym typeface="Catamaran"/>
              </a:rPr>
              <a:t>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1"/>
          <p:cNvSpPr txBox="1">
            <a:spLocks noGrp="1"/>
          </p:cNvSpPr>
          <p:nvPr>
            <p:ph type="title"/>
          </p:nvPr>
        </p:nvSpPr>
        <p:spPr>
          <a:xfrm>
            <a:off x="403500" y="422275"/>
            <a:ext cx="8337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 P</a:t>
            </a:r>
            <a:r>
              <a:rPr lang="en" baseline="-25000"/>
              <a:t>i   </a:t>
            </a:r>
            <a:r>
              <a:rPr lang="en"/>
              <a:t>over interaction of AU</a:t>
            </a:r>
            <a:r>
              <a:rPr lang="en" baseline="-25000"/>
              <a:t>i </a:t>
            </a:r>
            <a:r>
              <a:rPr lang="en"/>
              <a:t>x SS</a:t>
            </a:r>
            <a:r>
              <a:rPr lang="en" baseline="-25000"/>
              <a:t>i</a:t>
            </a:r>
            <a:r>
              <a:rPr lang="en"/>
              <a:t> and OP</a:t>
            </a:r>
            <a:r>
              <a:rPr lang="en" baseline="-25000"/>
              <a:t>i</a:t>
            </a:r>
            <a:r>
              <a:rPr lang="en"/>
              <a:t> )</a:t>
            </a:r>
            <a:endParaRPr/>
          </a:p>
        </p:txBody>
      </p:sp>
      <p:sp>
        <p:nvSpPr>
          <p:cNvPr id="571" name="Google Shape;571;p51"/>
          <p:cNvSpPr txBox="1">
            <a:spLocks noGrp="1"/>
          </p:cNvSpPr>
          <p:nvPr>
            <p:ph type="subTitle" idx="1"/>
          </p:nvPr>
        </p:nvSpPr>
        <p:spPr>
          <a:xfrm>
            <a:off x="727841"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SIGNIFICANCE</a:t>
            </a:r>
            <a:endParaRPr/>
          </a:p>
        </p:txBody>
      </p:sp>
      <p:sp>
        <p:nvSpPr>
          <p:cNvPr id="572" name="Google Shape;572;p51"/>
          <p:cNvSpPr txBox="1">
            <a:spLocks noGrp="1"/>
          </p:cNvSpPr>
          <p:nvPr>
            <p:ph type="subTitle" idx="3"/>
          </p:nvPr>
        </p:nvSpPr>
        <p:spPr>
          <a:xfrm>
            <a:off x="3428100"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 SQUARED</a:t>
            </a:r>
            <a:endParaRPr/>
          </a:p>
        </p:txBody>
      </p:sp>
      <p:sp>
        <p:nvSpPr>
          <p:cNvPr id="573" name="Google Shape;573;p51"/>
          <p:cNvSpPr txBox="1">
            <a:spLocks noGrp="1"/>
          </p:cNvSpPr>
          <p:nvPr>
            <p:ph type="subTitle" idx="2"/>
          </p:nvPr>
        </p:nvSpPr>
        <p:spPr>
          <a:xfrm>
            <a:off x="727841" y="2571741"/>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P-value of the interaction of app usage and social sharing is 0.24 portraying insignificance</a:t>
            </a:r>
            <a:endParaRPr/>
          </a:p>
        </p:txBody>
      </p:sp>
      <p:sp>
        <p:nvSpPr>
          <p:cNvPr id="574" name="Google Shape;574;p51"/>
          <p:cNvSpPr txBox="1">
            <a:spLocks noGrp="1"/>
          </p:cNvSpPr>
          <p:nvPr>
            <p:ph type="subTitle" idx="5"/>
          </p:nvPr>
        </p:nvSpPr>
        <p:spPr>
          <a:xfrm>
            <a:off x="6128359"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RESIDUAL</a:t>
            </a:r>
            <a:endParaRPr/>
          </a:p>
        </p:txBody>
      </p:sp>
      <p:sp>
        <p:nvSpPr>
          <p:cNvPr id="575" name="Google Shape;575;p51"/>
          <p:cNvSpPr txBox="1">
            <a:spLocks noGrp="1"/>
          </p:cNvSpPr>
          <p:nvPr>
            <p:ph type="subTitle" idx="4"/>
          </p:nvPr>
        </p:nvSpPr>
        <p:spPr>
          <a:xfrm>
            <a:off x="3428100" y="2571741"/>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Adjusted R squared is 0.7324, 73.24% of the variance is explained by the model</a:t>
            </a:r>
            <a:endParaRPr/>
          </a:p>
        </p:txBody>
      </p:sp>
      <p:sp>
        <p:nvSpPr>
          <p:cNvPr id="576" name="Google Shape;576;p51"/>
          <p:cNvSpPr txBox="1">
            <a:spLocks noGrp="1"/>
          </p:cNvSpPr>
          <p:nvPr>
            <p:ph type="subTitle" idx="6"/>
          </p:nvPr>
        </p:nvSpPr>
        <p:spPr>
          <a:xfrm>
            <a:off x="6171900" y="2397550"/>
            <a:ext cx="2568600" cy="7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Residuals are randomly dispersed around the line</a:t>
            </a:r>
            <a:endParaRPr/>
          </a:p>
        </p:txBody>
      </p:sp>
      <p:grpSp>
        <p:nvGrpSpPr>
          <p:cNvPr id="577" name="Google Shape;577;p51"/>
          <p:cNvGrpSpPr/>
          <p:nvPr/>
        </p:nvGrpSpPr>
        <p:grpSpPr>
          <a:xfrm>
            <a:off x="4347675" y="1583279"/>
            <a:ext cx="448627" cy="419670"/>
            <a:chOff x="1492675" y="4992125"/>
            <a:chExt cx="481825" cy="481825"/>
          </a:xfrm>
        </p:grpSpPr>
        <p:sp>
          <p:nvSpPr>
            <p:cNvPr id="578" name="Google Shape;578;p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 name="Google Shape;579;p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 name="Google Shape;580;p51"/>
          <p:cNvGrpSpPr/>
          <p:nvPr/>
        </p:nvGrpSpPr>
        <p:grpSpPr>
          <a:xfrm>
            <a:off x="1647460" y="1653168"/>
            <a:ext cx="448627" cy="419670"/>
            <a:chOff x="2085525" y="4992125"/>
            <a:chExt cx="481825" cy="481825"/>
          </a:xfrm>
        </p:grpSpPr>
        <p:sp>
          <p:nvSpPr>
            <p:cNvPr id="581" name="Google Shape;581;p5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 name="Google Shape;582;p5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6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 name="Google Shape;583;p51"/>
          <p:cNvGrpSpPr/>
          <p:nvPr/>
        </p:nvGrpSpPr>
        <p:grpSpPr>
          <a:xfrm>
            <a:off x="7047900" y="1653179"/>
            <a:ext cx="448627" cy="419670"/>
            <a:chOff x="1492675" y="4992125"/>
            <a:chExt cx="481825" cy="481825"/>
          </a:xfrm>
        </p:grpSpPr>
        <p:sp>
          <p:nvSpPr>
            <p:cNvPr id="584" name="Google Shape;584;p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 name="Google Shape;585;p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86" name="Google Shape;586;p51"/>
          <p:cNvPicPr preferRelativeResize="0"/>
          <p:nvPr/>
        </p:nvPicPr>
        <p:blipFill rotWithShape="1">
          <a:blip r:embed="rId3">
            <a:alphaModFix/>
          </a:blip>
          <a:srcRect t="15779" r="10698" b="4767"/>
          <a:stretch/>
        </p:blipFill>
        <p:spPr>
          <a:xfrm>
            <a:off x="5969350" y="3108850"/>
            <a:ext cx="2803800" cy="1709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65" name="Google Shape;365;p34"/>
          <p:cNvSpPr txBox="1">
            <a:spLocks noGrp="1"/>
          </p:cNvSpPr>
          <p:nvPr>
            <p:ph type="subTitle" idx="1"/>
          </p:nvPr>
        </p:nvSpPr>
        <p:spPr>
          <a:xfrm>
            <a:off x="125800" y="3808400"/>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Angela Tseng</a:t>
            </a:r>
            <a:endParaRPr sz="2100"/>
          </a:p>
        </p:txBody>
      </p:sp>
      <p:sp>
        <p:nvSpPr>
          <p:cNvPr id="366" name="Google Shape;366;p34"/>
          <p:cNvSpPr txBox="1">
            <a:spLocks noGrp="1"/>
          </p:cNvSpPr>
          <p:nvPr>
            <p:ph type="subTitle" idx="1"/>
          </p:nvPr>
        </p:nvSpPr>
        <p:spPr>
          <a:xfrm>
            <a:off x="3720288" y="3808438"/>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Kelly Zhang</a:t>
            </a:r>
            <a:endParaRPr sz="2100"/>
          </a:p>
        </p:txBody>
      </p:sp>
      <p:sp>
        <p:nvSpPr>
          <p:cNvPr id="367" name="Google Shape;367;p34"/>
          <p:cNvSpPr txBox="1">
            <a:spLocks noGrp="1"/>
          </p:cNvSpPr>
          <p:nvPr>
            <p:ph type="subTitle" idx="1"/>
          </p:nvPr>
        </p:nvSpPr>
        <p:spPr>
          <a:xfrm>
            <a:off x="7234988" y="3810275"/>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Areeba Farooq </a:t>
            </a:r>
            <a:endParaRPr sz="2100"/>
          </a:p>
        </p:txBody>
      </p:sp>
      <p:sp>
        <p:nvSpPr>
          <p:cNvPr id="368" name="Google Shape;368;p34"/>
          <p:cNvSpPr txBox="1">
            <a:spLocks noGrp="1"/>
          </p:cNvSpPr>
          <p:nvPr>
            <p:ph type="subTitle" idx="1"/>
          </p:nvPr>
        </p:nvSpPr>
        <p:spPr>
          <a:xfrm>
            <a:off x="1923050" y="3808400"/>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Changhyeon Yoo</a:t>
            </a:r>
            <a:endParaRPr sz="2100"/>
          </a:p>
        </p:txBody>
      </p:sp>
      <p:sp>
        <p:nvSpPr>
          <p:cNvPr id="369" name="Google Shape;369;p34"/>
          <p:cNvSpPr txBox="1">
            <a:spLocks noGrp="1"/>
          </p:cNvSpPr>
          <p:nvPr>
            <p:ph type="subTitle" idx="1"/>
          </p:nvPr>
        </p:nvSpPr>
        <p:spPr>
          <a:xfrm>
            <a:off x="5509150" y="3808400"/>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Raj Mehta</a:t>
            </a:r>
            <a:endParaRPr sz="2100"/>
          </a:p>
        </p:txBody>
      </p:sp>
      <p:grpSp>
        <p:nvGrpSpPr>
          <p:cNvPr id="370" name="Google Shape;370;p34"/>
          <p:cNvGrpSpPr/>
          <p:nvPr/>
        </p:nvGrpSpPr>
        <p:grpSpPr>
          <a:xfrm>
            <a:off x="7259725" y="1061725"/>
            <a:ext cx="1703400" cy="2635748"/>
            <a:chOff x="6819650" y="979800"/>
            <a:chExt cx="1703400" cy="2635748"/>
          </a:xfrm>
        </p:grpSpPr>
        <p:pic>
          <p:nvPicPr>
            <p:cNvPr id="371" name="Google Shape;371;p34"/>
            <p:cNvPicPr preferRelativeResize="0"/>
            <p:nvPr/>
          </p:nvPicPr>
          <p:blipFill>
            <a:blip r:embed="rId3">
              <a:alphaModFix/>
            </a:blip>
            <a:stretch>
              <a:fillRect/>
            </a:stretch>
          </p:blipFill>
          <p:spPr>
            <a:xfrm>
              <a:off x="6819650" y="1061725"/>
              <a:ext cx="1703400" cy="2553823"/>
            </a:xfrm>
            <a:prstGeom prst="rect">
              <a:avLst/>
            </a:prstGeom>
            <a:noFill/>
            <a:ln>
              <a:noFill/>
            </a:ln>
          </p:spPr>
        </p:pic>
        <p:pic>
          <p:nvPicPr>
            <p:cNvPr id="372" name="Google Shape;372;p34"/>
            <p:cNvPicPr preferRelativeResize="0"/>
            <p:nvPr/>
          </p:nvPicPr>
          <p:blipFill>
            <a:blip r:embed="rId4">
              <a:alphaModFix/>
            </a:blip>
            <a:stretch>
              <a:fillRect/>
            </a:stretch>
          </p:blipFill>
          <p:spPr>
            <a:xfrm rot="305741">
              <a:off x="7278863" y="1019283"/>
              <a:ext cx="922350" cy="747808"/>
            </a:xfrm>
            <a:prstGeom prst="rect">
              <a:avLst/>
            </a:prstGeom>
            <a:noFill/>
            <a:ln>
              <a:noFill/>
            </a:ln>
          </p:spPr>
        </p:pic>
      </p:grpSp>
      <p:sp>
        <p:nvSpPr>
          <p:cNvPr id="373" name="Google Shape;373;p34"/>
          <p:cNvSpPr txBox="1">
            <a:spLocks noGrp="1"/>
          </p:cNvSpPr>
          <p:nvPr>
            <p:ph type="subTitle" idx="1"/>
          </p:nvPr>
        </p:nvSpPr>
        <p:spPr>
          <a:xfrm>
            <a:off x="125800" y="4129825"/>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The Literature Master</a:t>
            </a:r>
            <a:endParaRPr sz="1500">
              <a:solidFill>
                <a:schemeClr val="accent3"/>
              </a:solidFill>
            </a:endParaRPr>
          </a:p>
        </p:txBody>
      </p:sp>
      <p:sp>
        <p:nvSpPr>
          <p:cNvPr id="374" name="Google Shape;374;p34"/>
          <p:cNvSpPr txBox="1">
            <a:spLocks noGrp="1"/>
          </p:cNvSpPr>
          <p:nvPr>
            <p:ph type="subTitle" idx="1"/>
          </p:nvPr>
        </p:nvSpPr>
        <p:spPr>
          <a:xfrm>
            <a:off x="3720350" y="4129825"/>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The Visualization Master</a:t>
            </a:r>
            <a:endParaRPr sz="1500">
              <a:solidFill>
                <a:schemeClr val="accent3"/>
              </a:solidFill>
            </a:endParaRPr>
          </a:p>
        </p:txBody>
      </p:sp>
      <p:sp>
        <p:nvSpPr>
          <p:cNvPr id="375" name="Google Shape;375;p34"/>
          <p:cNvSpPr txBox="1">
            <a:spLocks noGrp="1"/>
          </p:cNvSpPr>
          <p:nvPr>
            <p:ph type="subTitle" idx="1"/>
          </p:nvPr>
        </p:nvSpPr>
        <p:spPr>
          <a:xfrm>
            <a:off x="7259725" y="4129825"/>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The RD Master</a:t>
            </a:r>
            <a:endParaRPr sz="1500">
              <a:solidFill>
                <a:schemeClr val="accent3"/>
              </a:solidFill>
            </a:endParaRPr>
          </a:p>
        </p:txBody>
      </p:sp>
      <p:sp>
        <p:nvSpPr>
          <p:cNvPr id="376" name="Google Shape;376;p34"/>
          <p:cNvSpPr txBox="1">
            <a:spLocks noGrp="1"/>
          </p:cNvSpPr>
          <p:nvPr>
            <p:ph type="subTitle" idx="1"/>
          </p:nvPr>
        </p:nvSpPr>
        <p:spPr>
          <a:xfrm>
            <a:off x="1931448" y="4129825"/>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The DiD Master</a:t>
            </a:r>
            <a:endParaRPr sz="1500">
              <a:solidFill>
                <a:schemeClr val="accent3"/>
              </a:solidFill>
            </a:endParaRPr>
          </a:p>
        </p:txBody>
      </p:sp>
      <p:sp>
        <p:nvSpPr>
          <p:cNvPr id="377" name="Google Shape;377;p34"/>
          <p:cNvSpPr txBox="1">
            <a:spLocks noGrp="1"/>
          </p:cNvSpPr>
          <p:nvPr>
            <p:ph type="subTitle" idx="1"/>
          </p:nvPr>
        </p:nvSpPr>
        <p:spPr>
          <a:xfrm>
            <a:off x="5551037" y="4220000"/>
            <a:ext cx="17034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The “Catch Them All” Regression master</a:t>
            </a:r>
            <a:endParaRPr sz="1500">
              <a:solidFill>
                <a:schemeClr val="accent3"/>
              </a:solidFill>
            </a:endParaRPr>
          </a:p>
        </p:txBody>
      </p:sp>
      <p:grpSp>
        <p:nvGrpSpPr>
          <p:cNvPr id="378" name="Google Shape;378;p34"/>
          <p:cNvGrpSpPr/>
          <p:nvPr/>
        </p:nvGrpSpPr>
        <p:grpSpPr>
          <a:xfrm>
            <a:off x="1923049" y="634200"/>
            <a:ext cx="1716651" cy="3054950"/>
            <a:chOff x="1923049" y="634200"/>
            <a:chExt cx="1716651" cy="3054950"/>
          </a:xfrm>
        </p:grpSpPr>
        <p:pic>
          <p:nvPicPr>
            <p:cNvPr id="379" name="Google Shape;379;p34"/>
            <p:cNvPicPr preferRelativeResize="0"/>
            <p:nvPr/>
          </p:nvPicPr>
          <p:blipFill>
            <a:blip r:embed="rId5">
              <a:alphaModFix/>
            </a:blip>
            <a:stretch>
              <a:fillRect/>
            </a:stretch>
          </p:blipFill>
          <p:spPr>
            <a:xfrm>
              <a:off x="1936300" y="1133425"/>
              <a:ext cx="1703401" cy="2555725"/>
            </a:xfrm>
            <a:prstGeom prst="rect">
              <a:avLst/>
            </a:prstGeom>
            <a:noFill/>
            <a:ln>
              <a:noFill/>
            </a:ln>
          </p:spPr>
        </p:pic>
        <p:pic>
          <p:nvPicPr>
            <p:cNvPr id="380" name="Google Shape;380;p34"/>
            <p:cNvPicPr preferRelativeResize="0"/>
            <p:nvPr/>
          </p:nvPicPr>
          <p:blipFill>
            <a:blip r:embed="rId6">
              <a:alphaModFix/>
            </a:blip>
            <a:stretch>
              <a:fillRect/>
            </a:stretch>
          </p:blipFill>
          <p:spPr>
            <a:xfrm rot="-850915" flipH="1">
              <a:off x="2042106" y="753257"/>
              <a:ext cx="1109962" cy="1109962"/>
            </a:xfrm>
            <a:prstGeom prst="rect">
              <a:avLst/>
            </a:prstGeom>
            <a:noFill/>
            <a:ln>
              <a:noFill/>
            </a:ln>
          </p:spPr>
        </p:pic>
      </p:grpSp>
      <p:grpSp>
        <p:nvGrpSpPr>
          <p:cNvPr id="381" name="Google Shape;381;p34"/>
          <p:cNvGrpSpPr/>
          <p:nvPr/>
        </p:nvGrpSpPr>
        <p:grpSpPr>
          <a:xfrm>
            <a:off x="3720350" y="882480"/>
            <a:ext cx="1825424" cy="2804955"/>
            <a:chOff x="3720350" y="882480"/>
            <a:chExt cx="1825424" cy="2804955"/>
          </a:xfrm>
        </p:grpSpPr>
        <p:grpSp>
          <p:nvGrpSpPr>
            <p:cNvPr id="382" name="Google Shape;382;p34"/>
            <p:cNvGrpSpPr/>
            <p:nvPr/>
          </p:nvGrpSpPr>
          <p:grpSpPr>
            <a:xfrm>
              <a:off x="3720350" y="1131900"/>
              <a:ext cx="1703274" cy="2555535"/>
              <a:chOff x="1967900" y="1131888"/>
              <a:chExt cx="1703274" cy="2555535"/>
            </a:xfrm>
          </p:grpSpPr>
          <p:pic>
            <p:nvPicPr>
              <p:cNvPr id="383" name="Google Shape;383;p34"/>
              <p:cNvPicPr preferRelativeResize="0"/>
              <p:nvPr/>
            </p:nvPicPr>
            <p:blipFill>
              <a:blip r:embed="rId7">
                <a:alphaModFix/>
              </a:blip>
              <a:stretch>
                <a:fillRect/>
              </a:stretch>
            </p:blipFill>
            <p:spPr>
              <a:xfrm>
                <a:off x="1967900" y="1131888"/>
                <a:ext cx="1703274" cy="2555535"/>
              </a:xfrm>
              <a:prstGeom prst="rect">
                <a:avLst/>
              </a:prstGeom>
              <a:noFill/>
              <a:ln>
                <a:noFill/>
              </a:ln>
            </p:spPr>
          </p:pic>
          <p:pic>
            <p:nvPicPr>
              <p:cNvPr id="384" name="Google Shape;384;p34"/>
              <p:cNvPicPr preferRelativeResize="0"/>
              <p:nvPr/>
            </p:nvPicPr>
            <p:blipFill rotWithShape="1">
              <a:blip r:embed="rId8">
                <a:alphaModFix/>
              </a:blip>
              <a:srcRect l="60342" t="135259" r="-19138" b="-136258"/>
              <a:stretch/>
            </p:blipFill>
            <p:spPr>
              <a:xfrm rot="651377" flipH="1">
                <a:off x="2519252" y="1206136"/>
                <a:ext cx="855098" cy="703029"/>
              </a:xfrm>
              <a:prstGeom prst="rect">
                <a:avLst/>
              </a:prstGeom>
              <a:noFill/>
              <a:ln>
                <a:noFill/>
              </a:ln>
            </p:spPr>
          </p:pic>
        </p:grpSp>
        <p:pic>
          <p:nvPicPr>
            <p:cNvPr id="385" name="Google Shape;385;p34"/>
            <p:cNvPicPr preferRelativeResize="0"/>
            <p:nvPr/>
          </p:nvPicPr>
          <p:blipFill>
            <a:blip r:embed="rId9">
              <a:alphaModFix/>
            </a:blip>
            <a:stretch>
              <a:fillRect/>
            </a:stretch>
          </p:blipFill>
          <p:spPr>
            <a:xfrm rot="-915061" flipH="1">
              <a:off x="4367223" y="1007688"/>
              <a:ext cx="1075826" cy="925076"/>
            </a:xfrm>
            <a:prstGeom prst="rect">
              <a:avLst/>
            </a:prstGeom>
            <a:noFill/>
            <a:ln>
              <a:noFill/>
            </a:ln>
          </p:spPr>
        </p:pic>
      </p:grpSp>
      <p:grpSp>
        <p:nvGrpSpPr>
          <p:cNvPr id="386" name="Google Shape;386;p34"/>
          <p:cNvGrpSpPr/>
          <p:nvPr/>
        </p:nvGrpSpPr>
        <p:grpSpPr>
          <a:xfrm>
            <a:off x="5509150" y="1131901"/>
            <a:ext cx="1646026" cy="2539650"/>
            <a:chOff x="5509150" y="1151027"/>
            <a:chExt cx="1646026" cy="2520523"/>
          </a:xfrm>
        </p:grpSpPr>
        <p:pic>
          <p:nvPicPr>
            <p:cNvPr id="387" name="Google Shape;387;p34"/>
            <p:cNvPicPr preferRelativeResize="0"/>
            <p:nvPr/>
          </p:nvPicPr>
          <p:blipFill>
            <a:blip r:embed="rId10"/>
            <a:srcRect l="991" r="991"/>
            <a:stretch/>
          </p:blipFill>
          <p:spPr>
            <a:xfrm>
              <a:off x="5509150" y="1151027"/>
              <a:ext cx="1646026" cy="2520523"/>
            </a:xfrm>
            <a:prstGeom prst="rect">
              <a:avLst/>
            </a:prstGeom>
            <a:noFill/>
            <a:ln>
              <a:noFill/>
            </a:ln>
          </p:spPr>
        </p:pic>
        <p:pic>
          <p:nvPicPr>
            <p:cNvPr id="388" name="Google Shape;388;p34"/>
            <p:cNvPicPr preferRelativeResize="0"/>
            <p:nvPr/>
          </p:nvPicPr>
          <p:blipFill>
            <a:blip r:embed="rId11">
              <a:alphaModFix/>
            </a:blip>
            <a:stretch>
              <a:fillRect/>
            </a:stretch>
          </p:blipFill>
          <p:spPr>
            <a:xfrm rot="164730">
              <a:off x="6163611" y="1360834"/>
              <a:ext cx="483848" cy="278986"/>
            </a:xfrm>
            <a:prstGeom prst="rect">
              <a:avLst/>
            </a:prstGeom>
            <a:noFill/>
            <a:ln>
              <a:noFill/>
            </a:ln>
          </p:spPr>
        </p:pic>
      </p:grpSp>
      <p:grpSp>
        <p:nvGrpSpPr>
          <p:cNvPr id="389" name="Google Shape;389;p34"/>
          <p:cNvGrpSpPr/>
          <p:nvPr/>
        </p:nvGrpSpPr>
        <p:grpSpPr>
          <a:xfrm>
            <a:off x="152400" y="1132200"/>
            <a:ext cx="1703275" cy="2554901"/>
            <a:chOff x="152400" y="1132200"/>
            <a:chExt cx="1703275" cy="2554901"/>
          </a:xfrm>
        </p:grpSpPr>
        <p:pic>
          <p:nvPicPr>
            <p:cNvPr id="390" name="Google Shape;390;p34"/>
            <p:cNvPicPr preferRelativeResize="0"/>
            <p:nvPr/>
          </p:nvPicPr>
          <p:blipFill>
            <a:blip r:embed="rId12">
              <a:alphaModFix/>
            </a:blip>
            <a:stretch>
              <a:fillRect/>
            </a:stretch>
          </p:blipFill>
          <p:spPr>
            <a:xfrm>
              <a:off x="152400" y="1132200"/>
              <a:ext cx="1703275" cy="2554901"/>
            </a:xfrm>
            <a:prstGeom prst="rect">
              <a:avLst/>
            </a:prstGeom>
            <a:noFill/>
            <a:ln>
              <a:noFill/>
            </a:ln>
          </p:spPr>
        </p:pic>
        <p:pic>
          <p:nvPicPr>
            <p:cNvPr id="391" name="Google Shape;391;p34"/>
            <p:cNvPicPr preferRelativeResize="0"/>
            <p:nvPr/>
          </p:nvPicPr>
          <p:blipFill>
            <a:blip r:embed="rId13">
              <a:alphaModFix/>
            </a:blip>
            <a:stretch>
              <a:fillRect/>
            </a:stretch>
          </p:blipFill>
          <p:spPr>
            <a:xfrm rot="638374">
              <a:off x="846456" y="1271077"/>
              <a:ext cx="869512" cy="47317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2"/>
          <p:cNvSpPr txBox="1">
            <a:spLocks noGrp="1"/>
          </p:cNvSpPr>
          <p:nvPr>
            <p:ph type="title"/>
          </p:nvPr>
        </p:nvSpPr>
        <p:spPr>
          <a:xfrm>
            <a:off x="204000" y="406750"/>
            <a:ext cx="98709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Linear Regression ( P</a:t>
            </a:r>
            <a:r>
              <a:rPr lang="en" sz="3100" baseline="-25000"/>
              <a:t>i</a:t>
            </a:r>
            <a:r>
              <a:rPr lang="en" sz="3100"/>
              <a:t> over interaction of AU</a:t>
            </a:r>
            <a:r>
              <a:rPr lang="en" sz="3100" baseline="-25000"/>
              <a:t>i</a:t>
            </a:r>
            <a:r>
              <a:rPr lang="en" sz="3100"/>
              <a:t> x OP</a:t>
            </a:r>
            <a:r>
              <a:rPr lang="en" sz="3100" baseline="-25000"/>
              <a:t>i </a:t>
            </a:r>
            <a:r>
              <a:rPr lang="en" sz="3100"/>
              <a:t>, SS</a:t>
            </a:r>
            <a:r>
              <a:rPr lang="en" sz="3100" baseline="-25000"/>
              <a:t>i</a:t>
            </a:r>
            <a:r>
              <a:rPr lang="en" sz="3100"/>
              <a:t> and Gender</a:t>
            </a:r>
            <a:r>
              <a:rPr lang="en" sz="3100" baseline="-25000"/>
              <a:t>i </a:t>
            </a:r>
            <a:r>
              <a:rPr lang="en" sz="3100"/>
              <a:t>]</a:t>
            </a:r>
            <a:endParaRPr sz="3100" b="0"/>
          </a:p>
        </p:txBody>
      </p:sp>
      <p:sp>
        <p:nvSpPr>
          <p:cNvPr id="592" name="Google Shape;592;p52"/>
          <p:cNvSpPr txBox="1">
            <a:spLocks noGrp="1"/>
          </p:cNvSpPr>
          <p:nvPr>
            <p:ph type="body" idx="4294967295"/>
          </p:nvPr>
        </p:nvSpPr>
        <p:spPr>
          <a:xfrm>
            <a:off x="432600" y="1065625"/>
            <a:ext cx="8156700" cy="3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5"/>
                </a:solidFill>
              </a:rPr>
              <a:t>Regression Model Formula </a:t>
            </a:r>
            <a:endParaRPr sz="1400"/>
          </a:p>
          <a:p>
            <a:pPr marL="0" lvl="0" indent="0" algn="l" rtl="0">
              <a:spcBef>
                <a:spcPts val="0"/>
              </a:spcBef>
              <a:spcAft>
                <a:spcPts val="0"/>
              </a:spcAft>
              <a:buNone/>
            </a:pPr>
            <a:r>
              <a:rPr lang="en" sz="1800" b="1"/>
              <a:t>P</a:t>
            </a:r>
            <a:r>
              <a:rPr lang="en" sz="1800" b="1" baseline="-25000"/>
              <a:t>i</a:t>
            </a:r>
            <a:r>
              <a:rPr lang="en" sz="1800" b="1"/>
              <a:t>= </a:t>
            </a:r>
            <a:r>
              <a:rPr lang="en" sz="1800" b="1">
                <a:highlight>
                  <a:schemeClr val="dk2"/>
                </a:highlight>
              </a:rPr>
              <a:t>α + </a:t>
            </a:r>
            <a:r>
              <a:rPr lang="en" sz="1800" b="1"/>
              <a:t>β</a:t>
            </a:r>
            <a:r>
              <a:rPr lang="en" sz="1800" b="1" baseline="-25000"/>
              <a:t>1 </a:t>
            </a:r>
            <a:r>
              <a:rPr lang="en" sz="1800" b="1"/>
              <a:t>AU</a:t>
            </a:r>
            <a:r>
              <a:rPr lang="en" sz="1800" b="1" baseline="-25000"/>
              <a:t>I</a:t>
            </a:r>
            <a:r>
              <a:rPr lang="en" sz="1800" b="1"/>
              <a:t>+ β</a:t>
            </a:r>
            <a:r>
              <a:rPr lang="en" sz="1800" b="1" baseline="-25000"/>
              <a:t>2</a:t>
            </a:r>
            <a:r>
              <a:rPr lang="en" sz="1800" b="1"/>
              <a:t> OP</a:t>
            </a:r>
            <a:r>
              <a:rPr lang="en" sz="1800" b="1" baseline="-25000"/>
              <a:t>i</a:t>
            </a:r>
            <a:r>
              <a:rPr lang="en" sz="1800" b="1"/>
              <a:t> + </a:t>
            </a:r>
            <a:r>
              <a:rPr lang="en" sz="1800" b="1" baseline="-25000"/>
              <a:t>i</a:t>
            </a:r>
            <a:r>
              <a:rPr lang="en" sz="1800" b="1"/>
              <a:t> β</a:t>
            </a:r>
            <a:r>
              <a:rPr lang="en" sz="1800" b="1" baseline="-25000"/>
              <a:t>3</a:t>
            </a:r>
            <a:r>
              <a:rPr lang="en" sz="1800" b="1"/>
              <a:t>Gender</a:t>
            </a:r>
            <a:r>
              <a:rPr lang="en" sz="1800" b="1" baseline="-25000"/>
              <a:t>i</a:t>
            </a:r>
            <a:r>
              <a:rPr lang="en" sz="1800" b="1"/>
              <a:t> + β</a:t>
            </a:r>
            <a:r>
              <a:rPr lang="en" sz="1800" b="1" baseline="-25000"/>
              <a:t>4</a:t>
            </a:r>
            <a:r>
              <a:rPr lang="en" sz="1800" b="1"/>
              <a:t> SS</a:t>
            </a:r>
            <a:r>
              <a:rPr lang="en" sz="1800" b="1" baseline="-25000"/>
              <a:t>I</a:t>
            </a:r>
            <a:r>
              <a:rPr lang="en" sz="1800" b="1"/>
              <a:t> +θ (AU</a:t>
            </a:r>
            <a:r>
              <a:rPr lang="en" sz="1800" b="1" baseline="-25000"/>
              <a:t>I  </a:t>
            </a:r>
            <a:r>
              <a:rPr lang="en" baseline="-25000"/>
              <a:t>X</a:t>
            </a:r>
            <a:r>
              <a:rPr lang="en" sz="1800" b="1" baseline="-25000"/>
              <a:t> </a:t>
            </a:r>
            <a:r>
              <a:rPr lang="en" sz="1800" b="1"/>
              <a:t>OP</a:t>
            </a:r>
            <a:r>
              <a:rPr lang="en" sz="1800" b="1" baseline="-25000"/>
              <a:t>i</a:t>
            </a:r>
            <a:r>
              <a:rPr lang="en" sz="1200" b="1">
                <a:solidFill>
                  <a:schemeClr val="dk1"/>
                </a:solidFill>
              </a:rPr>
              <a:t> </a:t>
            </a:r>
            <a:r>
              <a:rPr lang="en" sz="1800" b="1"/>
              <a:t>) + e</a:t>
            </a:r>
            <a:r>
              <a:rPr lang="en" sz="1800" b="1" baseline="-25000"/>
              <a:t>i</a:t>
            </a:r>
            <a:r>
              <a:rPr lang="en" sz="1200" b="1">
                <a:solidFill>
                  <a:schemeClr val="dk1"/>
                </a:solidFill>
              </a:rPr>
              <a:t> </a:t>
            </a:r>
            <a:endParaRPr sz="1800" b="1">
              <a:solidFill>
                <a:srgbClr val="202124"/>
              </a:solidFill>
              <a:latin typeface="Roboto"/>
              <a:ea typeface="Roboto"/>
              <a:cs typeface="Roboto"/>
              <a:sym typeface="Roboto"/>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accent5"/>
                </a:solidFill>
              </a:rPr>
              <a:t>Variable Explanations</a:t>
            </a:r>
            <a:endParaRPr sz="1400"/>
          </a:p>
          <a:p>
            <a:pPr marL="457200" lvl="0" indent="-330200" algn="l" rtl="0">
              <a:lnSpc>
                <a:spcPct val="115000"/>
              </a:lnSpc>
              <a:spcBef>
                <a:spcPts val="0"/>
              </a:spcBef>
              <a:spcAft>
                <a:spcPts val="0"/>
              </a:spcAft>
              <a:buSzPts val="1600"/>
              <a:buChar char="●"/>
            </a:pPr>
            <a:r>
              <a:rPr lang="en"/>
              <a:t>P= Frequency of each of the three physical activities (walking, running and biking) measured on a scale of 1-7 (1= Never, 7= Everyday)</a:t>
            </a:r>
            <a:endParaRPr/>
          </a:p>
          <a:p>
            <a:pPr marL="457200" lvl="0" indent="-330200" algn="l" rtl="0">
              <a:lnSpc>
                <a:spcPct val="115000"/>
              </a:lnSpc>
              <a:spcBef>
                <a:spcPts val="0"/>
              </a:spcBef>
              <a:spcAft>
                <a:spcPts val="0"/>
              </a:spcAft>
              <a:buSzPts val="1600"/>
              <a:buChar char="●"/>
            </a:pPr>
            <a:r>
              <a:rPr lang="en"/>
              <a:t>i= Individual</a:t>
            </a:r>
            <a:endParaRPr/>
          </a:p>
          <a:p>
            <a:pPr marL="457200" lvl="0" indent="-330200" algn="l" rtl="0">
              <a:lnSpc>
                <a:spcPct val="115000"/>
              </a:lnSpc>
              <a:spcBef>
                <a:spcPts val="0"/>
              </a:spcBef>
              <a:spcAft>
                <a:spcPts val="0"/>
              </a:spcAft>
              <a:buSzPts val="1600"/>
              <a:buChar char="●"/>
            </a:pPr>
            <a:r>
              <a:rPr lang="en"/>
              <a:t>AU= App Usage with a scale of 1-7 (1= Never used , 7= Most used)</a:t>
            </a:r>
            <a:endParaRPr/>
          </a:p>
          <a:p>
            <a:pPr marL="457200" lvl="0" indent="-330200" algn="l" rtl="0">
              <a:lnSpc>
                <a:spcPct val="115000"/>
              </a:lnSpc>
              <a:spcBef>
                <a:spcPts val="0"/>
              </a:spcBef>
              <a:spcAft>
                <a:spcPts val="0"/>
              </a:spcAft>
              <a:buSzPts val="1600"/>
              <a:buChar char="●"/>
            </a:pPr>
            <a:r>
              <a:rPr lang="en"/>
              <a:t>OP= Frequency of the selected physical activity before playing Pokémon GO</a:t>
            </a:r>
            <a:endParaRPr/>
          </a:p>
          <a:p>
            <a:pPr marL="457200" lvl="0" indent="-330200" algn="l" rtl="0">
              <a:lnSpc>
                <a:spcPct val="115000"/>
              </a:lnSpc>
              <a:spcBef>
                <a:spcPts val="0"/>
              </a:spcBef>
              <a:spcAft>
                <a:spcPts val="0"/>
              </a:spcAft>
              <a:buSzPts val="1600"/>
              <a:buChar char="●"/>
            </a:pPr>
            <a:r>
              <a:rPr lang="en"/>
              <a:t>Gender = Gender of the user (1=Male, 0= Female)</a:t>
            </a:r>
            <a:endParaRPr/>
          </a:p>
          <a:p>
            <a:pPr marL="457200" lvl="0" indent="-330200" algn="l" rtl="0">
              <a:lnSpc>
                <a:spcPct val="115000"/>
              </a:lnSpc>
              <a:spcBef>
                <a:spcPts val="0"/>
              </a:spcBef>
              <a:spcAft>
                <a:spcPts val="0"/>
              </a:spcAft>
              <a:buSzPts val="1600"/>
              <a:buChar char="●"/>
            </a:pPr>
            <a:r>
              <a:rPr lang="en"/>
              <a:t>SS= Tendency to share on social media (Scale of 1-7 where 7 is highest)</a:t>
            </a:r>
            <a:endParaRPr/>
          </a:p>
          <a:p>
            <a:pPr marL="0" lvl="0" indent="0" algn="l" rtl="0">
              <a:spcBef>
                <a:spcPts val="0"/>
              </a:spcBef>
              <a:spcAft>
                <a:spcPts val="0"/>
              </a:spcAft>
              <a:buNone/>
            </a:pPr>
            <a:endParaRPr sz="14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3"/>
          <p:cNvSpPr txBox="1">
            <a:spLocks noGrp="1"/>
          </p:cNvSpPr>
          <p:nvPr>
            <p:ph type="title"/>
          </p:nvPr>
        </p:nvSpPr>
        <p:spPr>
          <a:xfrm>
            <a:off x="251100" y="422275"/>
            <a:ext cx="89247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Linear Regression ( P</a:t>
            </a:r>
            <a:r>
              <a:rPr lang="en" sz="3100" baseline="-25000"/>
              <a:t>i</a:t>
            </a:r>
            <a:r>
              <a:rPr lang="en" sz="3100"/>
              <a:t> over interaction of AU</a:t>
            </a:r>
            <a:r>
              <a:rPr lang="en" sz="3100" baseline="-25000"/>
              <a:t>i</a:t>
            </a:r>
            <a:r>
              <a:rPr lang="en" sz="3100"/>
              <a:t> x OP</a:t>
            </a:r>
            <a:r>
              <a:rPr lang="en" sz="3100" baseline="-25000"/>
              <a:t>i </a:t>
            </a:r>
            <a:r>
              <a:rPr lang="en" sz="3100"/>
              <a:t>, SS</a:t>
            </a:r>
            <a:r>
              <a:rPr lang="en" sz="3100" baseline="-25000"/>
              <a:t>i</a:t>
            </a:r>
            <a:r>
              <a:rPr lang="en" sz="3100"/>
              <a:t> and Gender</a:t>
            </a:r>
            <a:r>
              <a:rPr lang="en" sz="3100" baseline="-25000"/>
              <a:t>i </a:t>
            </a:r>
            <a:r>
              <a:rPr lang="en" sz="3100"/>
              <a:t>]</a:t>
            </a:r>
            <a:endParaRPr sz="3100" b="0"/>
          </a:p>
          <a:p>
            <a:pPr marL="0" lvl="0" indent="0" algn="l" rtl="0">
              <a:spcBef>
                <a:spcPts val="0"/>
              </a:spcBef>
              <a:spcAft>
                <a:spcPts val="0"/>
              </a:spcAft>
              <a:buNone/>
            </a:pPr>
            <a:endParaRPr/>
          </a:p>
        </p:txBody>
      </p:sp>
      <p:sp>
        <p:nvSpPr>
          <p:cNvPr id="598" name="Google Shape;598;p53"/>
          <p:cNvSpPr txBox="1">
            <a:spLocks noGrp="1"/>
          </p:cNvSpPr>
          <p:nvPr>
            <p:ph type="subTitle" idx="1"/>
          </p:nvPr>
        </p:nvSpPr>
        <p:spPr>
          <a:xfrm>
            <a:off x="727841"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SIGNIFICANCE</a:t>
            </a:r>
            <a:endParaRPr/>
          </a:p>
        </p:txBody>
      </p:sp>
      <p:sp>
        <p:nvSpPr>
          <p:cNvPr id="599" name="Google Shape;599;p53"/>
          <p:cNvSpPr txBox="1">
            <a:spLocks noGrp="1"/>
          </p:cNvSpPr>
          <p:nvPr>
            <p:ph type="subTitle" idx="3"/>
          </p:nvPr>
        </p:nvSpPr>
        <p:spPr>
          <a:xfrm>
            <a:off x="3428100"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 SQUARED</a:t>
            </a:r>
            <a:endParaRPr/>
          </a:p>
        </p:txBody>
      </p:sp>
      <p:sp>
        <p:nvSpPr>
          <p:cNvPr id="600" name="Google Shape;600;p53"/>
          <p:cNvSpPr txBox="1">
            <a:spLocks noGrp="1"/>
          </p:cNvSpPr>
          <p:nvPr>
            <p:ph type="subTitle" idx="2"/>
          </p:nvPr>
        </p:nvSpPr>
        <p:spPr>
          <a:xfrm>
            <a:off x="727841" y="2571741"/>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All variables are significant</a:t>
            </a:r>
            <a:endParaRPr/>
          </a:p>
        </p:txBody>
      </p:sp>
      <p:sp>
        <p:nvSpPr>
          <p:cNvPr id="601" name="Google Shape;601;p53"/>
          <p:cNvSpPr txBox="1">
            <a:spLocks noGrp="1"/>
          </p:cNvSpPr>
          <p:nvPr>
            <p:ph type="subTitle" idx="5"/>
          </p:nvPr>
        </p:nvSpPr>
        <p:spPr>
          <a:xfrm>
            <a:off x="6128359" y="216338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RESIDUAL</a:t>
            </a:r>
            <a:endParaRPr/>
          </a:p>
        </p:txBody>
      </p:sp>
      <p:sp>
        <p:nvSpPr>
          <p:cNvPr id="602" name="Google Shape;602;p53"/>
          <p:cNvSpPr txBox="1">
            <a:spLocks noGrp="1"/>
          </p:cNvSpPr>
          <p:nvPr>
            <p:ph type="subTitle" idx="4"/>
          </p:nvPr>
        </p:nvSpPr>
        <p:spPr>
          <a:xfrm>
            <a:off x="3428100" y="2571741"/>
            <a:ext cx="2287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Adjusted R squared is 0.7863, 78.63% of the variance is explained by the model</a:t>
            </a:r>
            <a:endParaRPr/>
          </a:p>
        </p:txBody>
      </p:sp>
      <p:sp>
        <p:nvSpPr>
          <p:cNvPr id="603" name="Google Shape;603;p53"/>
          <p:cNvSpPr txBox="1">
            <a:spLocks noGrp="1"/>
          </p:cNvSpPr>
          <p:nvPr>
            <p:ph type="subTitle" idx="6"/>
          </p:nvPr>
        </p:nvSpPr>
        <p:spPr>
          <a:xfrm>
            <a:off x="6128350" y="2409950"/>
            <a:ext cx="2568600" cy="7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Residuals are randomly dispersed around the line</a:t>
            </a:r>
            <a:endParaRPr/>
          </a:p>
        </p:txBody>
      </p:sp>
      <p:grpSp>
        <p:nvGrpSpPr>
          <p:cNvPr id="604" name="Google Shape;604;p53"/>
          <p:cNvGrpSpPr/>
          <p:nvPr/>
        </p:nvGrpSpPr>
        <p:grpSpPr>
          <a:xfrm>
            <a:off x="4347675" y="1583279"/>
            <a:ext cx="448627" cy="419670"/>
            <a:chOff x="1492675" y="4992125"/>
            <a:chExt cx="481825" cy="481825"/>
          </a:xfrm>
        </p:grpSpPr>
        <p:sp>
          <p:nvSpPr>
            <p:cNvPr id="605" name="Google Shape;605;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 name="Google Shape;607;p53"/>
          <p:cNvGrpSpPr/>
          <p:nvPr/>
        </p:nvGrpSpPr>
        <p:grpSpPr>
          <a:xfrm>
            <a:off x="7047900" y="1653179"/>
            <a:ext cx="448627" cy="419670"/>
            <a:chOff x="1492675" y="4992125"/>
            <a:chExt cx="481825" cy="481825"/>
          </a:xfrm>
        </p:grpSpPr>
        <p:sp>
          <p:nvSpPr>
            <p:cNvPr id="608" name="Google Shape;608;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 name="Google Shape;610;p53"/>
          <p:cNvGrpSpPr/>
          <p:nvPr/>
        </p:nvGrpSpPr>
        <p:grpSpPr>
          <a:xfrm>
            <a:off x="1647450" y="1583279"/>
            <a:ext cx="448627" cy="419670"/>
            <a:chOff x="1492675" y="4992125"/>
            <a:chExt cx="481825" cy="481825"/>
          </a:xfrm>
        </p:grpSpPr>
        <p:sp>
          <p:nvSpPr>
            <p:cNvPr id="611" name="Google Shape;61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 name="Google Shape;61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613" name="Google Shape;613;p53"/>
          <p:cNvPicPr preferRelativeResize="0"/>
          <p:nvPr/>
        </p:nvPicPr>
        <p:blipFill rotWithShape="1">
          <a:blip r:embed="rId3">
            <a:alphaModFix/>
          </a:blip>
          <a:srcRect t="18933" b="4876"/>
          <a:stretch/>
        </p:blipFill>
        <p:spPr>
          <a:xfrm>
            <a:off x="6235775" y="3161925"/>
            <a:ext cx="2180375" cy="173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4"/>
          <p:cNvSpPr txBox="1">
            <a:spLocks noGrp="1"/>
          </p:cNvSpPr>
          <p:nvPr>
            <p:ph type="title"/>
          </p:nvPr>
        </p:nvSpPr>
        <p:spPr>
          <a:xfrm>
            <a:off x="56495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T-Test</a:t>
            </a:r>
            <a:endParaRPr/>
          </a:p>
        </p:txBody>
      </p:sp>
      <p:sp>
        <p:nvSpPr>
          <p:cNvPr id="619" name="Google Shape;619;p54"/>
          <p:cNvSpPr txBox="1"/>
          <p:nvPr/>
        </p:nvSpPr>
        <p:spPr>
          <a:xfrm>
            <a:off x="663025" y="1071950"/>
            <a:ext cx="747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620" name="Google Shape;620;p54"/>
          <p:cNvSpPr txBox="1"/>
          <p:nvPr/>
        </p:nvSpPr>
        <p:spPr>
          <a:xfrm>
            <a:off x="605625" y="988300"/>
            <a:ext cx="8295300" cy="359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a:solidFill>
                  <a:schemeClr val="lt1"/>
                </a:solidFill>
                <a:latin typeface="Catamaran"/>
                <a:ea typeface="Catamaran"/>
                <a:cs typeface="Catamaran"/>
                <a:sym typeface="Catamaran"/>
              </a:rPr>
              <a:t>Prior to examining discontinuity, we tested whether there is difference between two groups using App Usage=2 as the cutoff, in frequency of exercise before playing Pokémon GO.</a:t>
            </a:r>
            <a:br>
              <a:rPr lang="en" sz="1700">
                <a:solidFill>
                  <a:schemeClr val="lt1"/>
                </a:solidFill>
                <a:latin typeface="Catamaran"/>
                <a:ea typeface="Catamaran"/>
                <a:cs typeface="Catamaran"/>
                <a:sym typeface="Catamaran"/>
              </a:rPr>
            </a:br>
            <a:r>
              <a:rPr lang="en" sz="1700">
                <a:solidFill>
                  <a:schemeClr val="lt1"/>
                </a:solidFill>
                <a:latin typeface="Catamaran"/>
                <a:ea typeface="Catamaran"/>
                <a:cs typeface="Catamaran"/>
                <a:sym typeface="Catamaran"/>
              </a:rPr>
              <a:t> </a:t>
            </a:r>
            <a:endParaRPr sz="1700">
              <a:solidFill>
                <a:schemeClr val="lt1"/>
              </a:solidFill>
              <a:latin typeface="Catamaran"/>
              <a:ea typeface="Catamaran"/>
              <a:cs typeface="Catamaran"/>
              <a:sym typeface="Catamaran"/>
            </a:endParaRPr>
          </a:p>
          <a:p>
            <a:pPr marL="0" lvl="0" indent="0" algn="l" rtl="0">
              <a:lnSpc>
                <a:spcPct val="115000"/>
              </a:lnSpc>
              <a:spcBef>
                <a:spcPts val="0"/>
              </a:spcBef>
              <a:spcAft>
                <a:spcPts val="0"/>
              </a:spcAft>
              <a:buNone/>
            </a:pPr>
            <a:r>
              <a:rPr lang="en" sz="1700">
                <a:solidFill>
                  <a:schemeClr val="lt1"/>
                </a:solidFill>
                <a:latin typeface="Catamaran"/>
                <a:ea typeface="Catamaran"/>
                <a:cs typeface="Catamaran"/>
                <a:sym typeface="Catamaran"/>
              </a:rPr>
              <a:t>Y1= Frequency of past exercise for App Usage = 1 &amp; 2 (i.e. those who didn’t/barely played)</a:t>
            </a:r>
            <a:endParaRPr sz="1700">
              <a:solidFill>
                <a:schemeClr val="lt1"/>
              </a:solidFill>
              <a:latin typeface="Catamaran"/>
              <a:ea typeface="Catamaran"/>
              <a:cs typeface="Catamaran"/>
              <a:sym typeface="Catamaran"/>
            </a:endParaRPr>
          </a:p>
          <a:p>
            <a:pPr marL="0" lvl="0" indent="0" algn="l" rtl="0">
              <a:lnSpc>
                <a:spcPct val="115000"/>
              </a:lnSpc>
              <a:spcBef>
                <a:spcPts val="0"/>
              </a:spcBef>
              <a:spcAft>
                <a:spcPts val="0"/>
              </a:spcAft>
              <a:buNone/>
            </a:pPr>
            <a:r>
              <a:rPr lang="en" sz="1700">
                <a:solidFill>
                  <a:schemeClr val="lt1"/>
                </a:solidFill>
                <a:latin typeface="Catamaran"/>
                <a:ea typeface="Catamaran"/>
                <a:cs typeface="Catamaran"/>
                <a:sym typeface="Catamaran"/>
              </a:rPr>
              <a:t>Y2= Frequency of past exercise for App Usage &gt; 2 (i.e. those who actively played)</a:t>
            </a:r>
            <a:endParaRPr sz="1700">
              <a:solidFill>
                <a:schemeClr val="lt1"/>
              </a:solidFill>
              <a:latin typeface="Catamaran"/>
              <a:ea typeface="Catamaran"/>
              <a:cs typeface="Catamaran"/>
              <a:sym typeface="Catamaran"/>
            </a:endParaRPr>
          </a:p>
          <a:p>
            <a:pPr marL="0" lvl="0" indent="0" algn="l" rtl="0">
              <a:lnSpc>
                <a:spcPct val="115000"/>
              </a:lnSpc>
              <a:spcBef>
                <a:spcPts val="0"/>
              </a:spcBef>
              <a:spcAft>
                <a:spcPts val="0"/>
              </a:spcAft>
              <a:buNone/>
            </a:pPr>
            <a:r>
              <a:rPr lang="en" sz="1700" b="1">
                <a:solidFill>
                  <a:schemeClr val="lt1"/>
                </a:solidFill>
                <a:latin typeface="Catamaran"/>
                <a:ea typeface="Catamaran"/>
                <a:cs typeface="Catamaran"/>
                <a:sym typeface="Catamaran"/>
              </a:rPr>
              <a:t>H0: E[Y1]−E[Y2] = μ0 (μ0=0)</a:t>
            </a:r>
            <a:endParaRPr sz="1700" b="1">
              <a:solidFill>
                <a:schemeClr val="lt1"/>
              </a:solidFill>
              <a:latin typeface="Catamaran"/>
              <a:ea typeface="Catamaran"/>
              <a:cs typeface="Catamaran"/>
              <a:sym typeface="Catamaran"/>
            </a:endParaRPr>
          </a:p>
          <a:p>
            <a:pPr marL="0" lvl="0" indent="0" algn="l" rtl="0">
              <a:lnSpc>
                <a:spcPct val="115000"/>
              </a:lnSpc>
              <a:spcBef>
                <a:spcPts val="0"/>
              </a:spcBef>
              <a:spcAft>
                <a:spcPts val="0"/>
              </a:spcAft>
              <a:buNone/>
            </a:pPr>
            <a:r>
              <a:rPr lang="en" sz="1700" b="1">
                <a:solidFill>
                  <a:schemeClr val="lt1"/>
                </a:solidFill>
                <a:latin typeface="Catamaran"/>
                <a:ea typeface="Catamaran"/>
                <a:cs typeface="Catamaran"/>
                <a:sym typeface="Catamaran"/>
              </a:rPr>
              <a:t>Ha: E[Y1]−E[Y2] ≠ μ0 </a:t>
            </a:r>
            <a:endParaRPr sz="1700" b="1">
              <a:solidFill>
                <a:schemeClr val="lt1"/>
              </a:solidFill>
              <a:latin typeface="Catamaran"/>
              <a:ea typeface="Catamaran"/>
              <a:cs typeface="Catamaran"/>
              <a:sym typeface="Catamaran"/>
            </a:endParaRPr>
          </a:p>
          <a:p>
            <a:pPr marL="0" lvl="0" indent="0" algn="l" rtl="0">
              <a:lnSpc>
                <a:spcPct val="115000"/>
              </a:lnSpc>
              <a:spcBef>
                <a:spcPts val="0"/>
              </a:spcBef>
              <a:spcAft>
                <a:spcPts val="0"/>
              </a:spcAft>
              <a:buNone/>
            </a:pPr>
            <a:endParaRPr sz="800"/>
          </a:p>
          <a:p>
            <a:pPr marL="457200" lvl="0" indent="-336550" algn="l" rtl="0">
              <a:lnSpc>
                <a:spcPct val="115000"/>
              </a:lnSpc>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P-values: Walking: 0.231;  Running: 0.5951;  Biking: 0.4739</a:t>
            </a:r>
            <a:endParaRPr sz="1700">
              <a:solidFill>
                <a:schemeClr val="lt1"/>
              </a:solidFill>
              <a:latin typeface="Catamaran"/>
              <a:ea typeface="Catamaran"/>
              <a:cs typeface="Catamaran"/>
              <a:sym typeface="Catamaran"/>
            </a:endParaRPr>
          </a:p>
          <a:p>
            <a:pPr marL="457200" lvl="0" indent="0" algn="l" rtl="0">
              <a:lnSpc>
                <a:spcPct val="115000"/>
              </a:lnSpc>
              <a:spcBef>
                <a:spcPts val="0"/>
              </a:spcBef>
              <a:spcAft>
                <a:spcPts val="0"/>
              </a:spcAft>
              <a:buNone/>
            </a:pPr>
            <a:r>
              <a:rPr lang="en" sz="1700">
                <a:solidFill>
                  <a:schemeClr val="lt1"/>
                </a:solidFill>
                <a:latin typeface="Catamaran"/>
                <a:ea typeface="Catamaran"/>
                <a:cs typeface="Catamaran"/>
                <a:sym typeface="Catamaran"/>
              </a:rPr>
              <a:t>⇒</a:t>
            </a:r>
            <a:r>
              <a:rPr lang="en" sz="1700">
                <a:solidFill>
                  <a:schemeClr val="accent3"/>
                </a:solidFill>
                <a:latin typeface="Catamaran"/>
                <a:ea typeface="Catamaran"/>
                <a:cs typeface="Catamaran"/>
                <a:sym typeface="Catamaran"/>
              </a:rPr>
              <a:t> Failed to reject H0:</a:t>
            </a:r>
            <a:r>
              <a:rPr lang="en" sz="1700">
                <a:solidFill>
                  <a:schemeClr val="lt1"/>
                </a:solidFill>
                <a:latin typeface="Catamaran"/>
                <a:ea typeface="Catamaran"/>
                <a:cs typeface="Catamaran"/>
                <a:sym typeface="Catamaran"/>
              </a:rPr>
              <a:t> There is </a:t>
            </a:r>
            <a:r>
              <a:rPr lang="en" sz="1700">
                <a:solidFill>
                  <a:schemeClr val="accent3"/>
                </a:solidFill>
                <a:latin typeface="Catamaran"/>
                <a:ea typeface="Catamaran"/>
                <a:cs typeface="Catamaran"/>
                <a:sym typeface="Catamaran"/>
              </a:rPr>
              <a:t>no significant difference </a:t>
            </a:r>
            <a:r>
              <a:rPr lang="en" sz="1700">
                <a:solidFill>
                  <a:schemeClr val="lt1"/>
                </a:solidFill>
                <a:latin typeface="Catamaran"/>
                <a:ea typeface="Catamaran"/>
                <a:cs typeface="Catamaran"/>
                <a:sym typeface="Catamaran"/>
              </a:rPr>
              <a:t>in the number of times exercised prior to playing Pokémon GO, between those who did not/barely played Pokémon GO and active players.</a:t>
            </a:r>
            <a:endParaRPr sz="1700">
              <a:solidFill>
                <a:schemeClr val="lt1"/>
              </a:solidFill>
              <a:latin typeface="Catamaran"/>
              <a:ea typeface="Catamaran"/>
              <a:cs typeface="Catamaran"/>
              <a:sym typeface="Catamar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5"/>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Discontinuity</a:t>
            </a:r>
            <a:endParaRPr b="0"/>
          </a:p>
        </p:txBody>
      </p:sp>
      <p:sp>
        <p:nvSpPr>
          <p:cNvPr id="626" name="Google Shape;626;p55"/>
          <p:cNvSpPr txBox="1">
            <a:spLocks noGrp="1"/>
          </p:cNvSpPr>
          <p:nvPr>
            <p:ph type="body" idx="4294967295"/>
          </p:nvPr>
        </p:nvSpPr>
        <p:spPr>
          <a:xfrm>
            <a:off x="381475" y="962850"/>
            <a:ext cx="8541000" cy="3992100"/>
          </a:xfrm>
          <a:prstGeom prst="rect">
            <a:avLst/>
          </a:prstGeom>
          <a:ln>
            <a:noFill/>
          </a:ln>
        </p:spPr>
        <p:txBody>
          <a:bodyPr spcFirstLastPara="1" wrap="square" lIns="91425" tIns="91425" rIns="91425" bIns="91425" anchor="ctr" anchorCtr="0">
            <a:spAutoFit/>
          </a:bodyPr>
          <a:lstStyle/>
          <a:p>
            <a:pPr marL="0" lvl="0" indent="0" algn="just" rtl="0">
              <a:spcBef>
                <a:spcPts val="0"/>
              </a:spcBef>
              <a:spcAft>
                <a:spcPts val="0"/>
              </a:spcAft>
              <a:buNone/>
            </a:pPr>
            <a:r>
              <a:rPr lang="en" sz="1900" b="1">
                <a:solidFill>
                  <a:schemeClr val="accent5"/>
                </a:solidFill>
              </a:rPr>
              <a:t>Regression Discontinuity Model</a:t>
            </a:r>
            <a:endParaRPr sz="1900" b="1">
              <a:solidFill>
                <a:schemeClr val="accent5"/>
              </a:solidFill>
            </a:endParaRPr>
          </a:p>
          <a:p>
            <a:pPr marL="0" lvl="0" indent="0" algn="just" rtl="0">
              <a:lnSpc>
                <a:spcPct val="115000"/>
              </a:lnSpc>
              <a:spcBef>
                <a:spcPts val="0"/>
              </a:spcBef>
              <a:spcAft>
                <a:spcPts val="0"/>
              </a:spcAft>
              <a:buNone/>
            </a:pPr>
            <a:r>
              <a:rPr lang="en" sz="1900" b="1"/>
              <a:t>Y</a:t>
            </a:r>
            <a:r>
              <a:rPr lang="en" sz="1900" b="1" baseline="-25000"/>
              <a:t>i</a:t>
            </a:r>
            <a:r>
              <a:rPr lang="en" sz="1900"/>
              <a:t> = </a:t>
            </a:r>
            <a:r>
              <a:rPr lang="en" sz="1900" b="1">
                <a:highlight>
                  <a:schemeClr val="dk2"/>
                </a:highlight>
              </a:rPr>
              <a:t>α + </a:t>
            </a:r>
            <a:r>
              <a:rPr lang="en" sz="1900" b="1"/>
              <a:t>β</a:t>
            </a:r>
            <a:r>
              <a:rPr lang="en" sz="1900" b="1" baseline="-25000"/>
              <a:t>1</a:t>
            </a:r>
            <a:r>
              <a:rPr lang="en" sz="1900" b="1"/>
              <a:t>A</a:t>
            </a:r>
            <a:r>
              <a:rPr lang="en" sz="1900" b="1" baseline="-25000"/>
              <a:t>i</a:t>
            </a:r>
            <a:r>
              <a:rPr lang="en" sz="1900" b="1">
                <a:highlight>
                  <a:schemeClr val="dk2"/>
                </a:highlight>
              </a:rPr>
              <a:t> + </a:t>
            </a:r>
            <a:r>
              <a:rPr lang="en" sz="1900" b="1"/>
              <a:t>β</a:t>
            </a:r>
            <a:r>
              <a:rPr lang="en" sz="1900" b="1" baseline="-25000"/>
              <a:t>2</a:t>
            </a:r>
            <a:r>
              <a:rPr lang="en" sz="1900" b="1"/>
              <a:t>B</a:t>
            </a:r>
            <a:r>
              <a:rPr lang="en" sz="1900" b="1" baseline="-25000"/>
              <a:t>i</a:t>
            </a:r>
            <a:r>
              <a:rPr lang="en" sz="1900" b="1">
                <a:highlight>
                  <a:schemeClr val="dk2"/>
                </a:highlight>
              </a:rPr>
              <a:t> + </a:t>
            </a:r>
            <a:r>
              <a:rPr lang="en" sz="1900" b="1"/>
              <a:t>β</a:t>
            </a:r>
            <a:r>
              <a:rPr lang="en" sz="1900" b="1" baseline="-25000"/>
              <a:t>3</a:t>
            </a:r>
            <a:r>
              <a:rPr lang="en" sz="1900" b="1"/>
              <a:t>C</a:t>
            </a:r>
            <a:r>
              <a:rPr lang="en" sz="1900" b="1" baseline="-25000"/>
              <a:t>i </a:t>
            </a:r>
            <a:r>
              <a:rPr lang="en" sz="1800" b="1"/>
              <a:t>+ e</a:t>
            </a:r>
            <a:r>
              <a:rPr lang="en" sz="1800" b="1" baseline="-25000"/>
              <a:t>i</a:t>
            </a:r>
            <a:endParaRPr sz="1900">
              <a:highlight>
                <a:schemeClr val="dk2"/>
              </a:highlight>
            </a:endParaRPr>
          </a:p>
          <a:p>
            <a:pPr marL="0" lvl="0" indent="0" algn="just" rtl="0">
              <a:lnSpc>
                <a:spcPct val="115000"/>
              </a:lnSpc>
              <a:spcBef>
                <a:spcPts val="0"/>
              </a:spcBef>
              <a:spcAft>
                <a:spcPts val="0"/>
              </a:spcAft>
              <a:buNone/>
            </a:pPr>
            <a:endParaRPr sz="1500"/>
          </a:p>
          <a:p>
            <a:pPr marL="0" lvl="0" indent="0" algn="l" rtl="0">
              <a:spcBef>
                <a:spcPts val="0"/>
              </a:spcBef>
              <a:spcAft>
                <a:spcPts val="0"/>
              </a:spcAft>
              <a:buNone/>
            </a:pPr>
            <a:r>
              <a:rPr lang="en" sz="1900" b="1">
                <a:solidFill>
                  <a:schemeClr val="accent5"/>
                </a:solidFill>
              </a:rPr>
              <a:t>Variable Explanations</a:t>
            </a:r>
            <a:endParaRPr sz="1500"/>
          </a:p>
          <a:p>
            <a:pPr marL="0" lvl="0" indent="0" algn="just" rtl="0">
              <a:lnSpc>
                <a:spcPct val="115000"/>
              </a:lnSpc>
              <a:spcBef>
                <a:spcPts val="0"/>
              </a:spcBef>
              <a:spcAft>
                <a:spcPts val="0"/>
              </a:spcAft>
              <a:buNone/>
            </a:pPr>
            <a:r>
              <a:rPr lang="en" sz="1500">
                <a:solidFill>
                  <a:schemeClr val="accent3"/>
                </a:solidFill>
              </a:rPr>
              <a:t>Our dataset is organized by app usage levels, as measured by 1 level intervals spanning from 1 to 7 with </a:t>
            </a:r>
            <a:r>
              <a:rPr lang="en" sz="1500" b="1">
                <a:solidFill>
                  <a:schemeClr val="accent3"/>
                </a:solidFill>
              </a:rPr>
              <a:t>level 2</a:t>
            </a:r>
            <a:r>
              <a:rPr lang="en" sz="1500">
                <a:solidFill>
                  <a:schemeClr val="accent3"/>
                </a:solidFill>
              </a:rPr>
              <a:t> being the cutoff level (threshold)</a:t>
            </a:r>
            <a:endParaRPr sz="1500">
              <a:solidFill>
                <a:schemeClr val="accent3"/>
              </a:solidFill>
            </a:endParaRPr>
          </a:p>
          <a:p>
            <a:pPr marL="0" lvl="0" indent="0" algn="just" rtl="0">
              <a:lnSpc>
                <a:spcPct val="115000"/>
              </a:lnSpc>
              <a:spcBef>
                <a:spcPts val="0"/>
              </a:spcBef>
              <a:spcAft>
                <a:spcPts val="0"/>
              </a:spcAft>
              <a:buNone/>
            </a:pPr>
            <a:endParaRPr sz="1500">
              <a:solidFill>
                <a:schemeClr val="accent3"/>
              </a:solidFill>
            </a:endParaRPr>
          </a:p>
          <a:p>
            <a:pPr marL="457200" lvl="0" indent="-323850" algn="just" rtl="0">
              <a:lnSpc>
                <a:spcPct val="115000"/>
              </a:lnSpc>
              <a:spcBef>
                <a:spcPts val="0"/>
              </a:spcBef>
              <a:spcAft>
                <a:spcPts val="0"/>
              </a:spcAft>
              <a:buSzPts val="1500"/>
              <a:buChar char="●"/>
            </a:pPr>
            <a:r>
              <a:rPr lang="en" sz="1500"/>
              <a:t>Y: </a:t>
            </a:r>
            <a:r>
              <a:rPr lang="en" sz="1500" b="1">
                <a:solidFill>
                  <a:schemeClr val="accent3"/>
                </a:solidFill>
              </a:rPr>
              <a:t>The log</a:t>
            </a:r>
            <a:r>
              <a:rPr lang="en" sz="1500"/>
              <a:t> of total physical activity done (over 30 minutes) with the intent of searching for Pokémon during the last one month</a:t>
            </a:r>
            <a:endParaRPr sz="1500"/>
          </a:p>
          <a:p>
            <a:pPr marL="457200" lvl="0" indent="-323850" algn="just" rtl="0">
              <a:lnSpc>
                <a:spcPct val="115000"/>
              </a:lnSpc>
              <a:spcBef>
                <a:spcPts val="0"/>
              </a:spcBef>
              <a:spcAft>
                <a:spcPts val="0"/>
              </a:spcAft>
              <a:buSzPts val="1500"/>
              <a:buChar char="●"/>
            </a:pPr>
            <a:r>
              <a:rPr lang="en" sz="1500"/>
              <a:t> i: App usage level group</a:t>
            </a:r>
            <a:endParaRPr sz="1500"/>
          </a:p>
          <a:p>
            <a:pPr marL="457200" lvl="0" indent="-323850" algn="just" rtl="0">
              <a:lnSpc>
                <a:spcPct val="115000"/>
              </a:lnSpc>
              <a:spcBef>
                <a:spcPts val="0"/>
              </a:spcBef>
              <a:spcAft>
                <a:spcPts val="0"/>
              </a:spcAft>
              <a:buSzPts val="1500"/>
              <a:buChar char="●"/>
            </a:pPr>
            <a:r>
              <a:rPr lang="en" sz="1500"/>
              <a:t>A: Dummy variable indicating the treatment of whether Pokémon GO is used (1 if app usage level is 2 or more) </a:t>
            </a:r>
            <a:endParaRPr sz="1500"/>
          </a:p>
          <a:p>
            <a:pPr marL="457200" lvl="0" indent="-323850" algn="just" rtl="0">
              <a:lnSpc>
                <a:spcPct val="115000"/>
              </a:lnSpc>
              <a:spcBef>
                <a:spcPts val="0"/>
              </a:spcBef>
              <a:spcAft>
                <a:spcPts val="0"/>
              </a:spcAft>
              <a:buSzPts val="1500"/>
              <a:buChar char="●"/>
            </a:pPr>
            <a:r>
              <a:rPr lang="en" sz="1500"/>
              <a:t>B: App usage level (in event time) (i.e. a linear control)</a:t>
            </a:r>
            <a:endParaRPr sz="1500"/>
          </a:p>
          <a:p>
            <a:pPr marL="457200" lvl="0" indent="-323850" algn="just" rtl="0">
              <a:lnSpc>
                <a:spcPct val="115000"/>
              </a:lnSpc>
              <a:spcBef>
                <a:spcPts val="0"/>
              </a:spcBef>
              <a:spcAft>
                <a:spcPts val="0"/>
              </a:spcAft>
              <a:buSzPts val="1500"/>
              <a:buChar char="●"/>
            </a:pPr>
            <a:r>
              <a:rPr lang="en" sz="1500"/>
              <a:t>C: Control variables (i.e. updating the progress of Pokémon GO on social media)</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6"/>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Discontinuity</a:t>
            </a:r>
            <a:endParaRPr b="0"/>
          </a:p>
        </p:txBody>
      </p:sp>
      <p:sp>
        <p:nvSpPr>
          <p:cNvPr id="632" name="Google Shape;632;p56"/>
          <p:cNvSpPr txBox="1">
            <a:spLocks noGrp="1"/>
          </p:cNvSpPr>
          <p:nvPr>
            <p:ph type="body" idx="4294967295"/>
          </p:nvPr>
        </p:nvSpPr>
        <p:spPr>
          <a:xfrm>
            <a:off x="381475" y="1115250"/>
            <a:ext cx="8593500" cy="1214400"/>
          </a:xfrm>
          <a:prstGeom prst="rect">
            <a:avLst/>
          </a:prstGeom>
          <a:ln>
            <a:noFill/>
          </a:ln>
        </p:spPr>
        <p:txBody>
          <a:bodyPr spcFirstLastPara="1" wrap="square" lIns="91425" tIns="91425" rIns="91425" bIns="91425" anchor="ctr" anchorCtr="0">
            <a:spAutoFit/>
          </a:bodyPr>
          <a:lstStyle/>
          <a:p>
            <a:pPr marL="0" lvl="0" indent="0" algn="just" rtl="0">
              <a:lnSpc>
                <a:spcPct val="115000"/>
              </a:lnSpc>
              <a:spcBef>
                <a:spcPts val="0"/>
              </a:spcBef>
              <a:spcAft>
                <a:spcPts val="0"/>
              </a:spcAft>
              <a:buNone/>
            </a:pPr>
            <a:r>
              <a:rPr lang="en" sz="1800" b="1">
                <a:solidFill>
                  <a:schemeClr val="accent5"/>
                </a:solidFill>
              </a:rPr>
              <a:t>Results</a:t>
            </a:r>
            <a:endParaRPr sz="1800" b="1">
              <a:solidFill>
                <a:schemeClr val="accent5"/>
              </a:solidFill>
            </a:endParaRPr>
          </a:p>
          <a:p>
            <a:pPr marL="0" lvl="0" indent="0" algn="just" rtl="0">
              <a:lnSpc>
                <a:spcPct val="115000"/>
              </a:lnSpc>
              <a:spcBef>
                <a:spcPts val="0"/>
              </a:spcBef>
              <a:spcAft>
                <a:spcPts val="0"/>
              </a:spcAft>
              <a:buNone/>
            </a:pPr>
            <a:r>
              <a:rPr lang="en" sz="1400"/>
              <a:t>Comparing the change in physical activity with respect to app usage at level 2 and beyond with social media sharing as a control variable, the results indicate that discontinuity is </a:t>
            </a:r>
            <a:r>
              <a:rPr lang="en" sz="1400" b="1">
                <a:solidFill>
                  <a:schemeClr val="accent3"/>
                </a:solidFill>
              </a:rPr>
              <a:t>significant</a:t>
            </a:r>
            <a:r>
              <a:rPr lang="en" sz="1400"/>
              <a:t> as indicated by the </a:t>
            </a:r>
            <a:r>
              <a:rPr lang="en" sz="1400" b="1"/>
              <a:t>over2</a:t>
            </a:r>
            <a:r>
              <a:rPr lang="en" sz="1400"/>
              <a:t> and </a:t>
            </a:r>
            <a:r>
              <a:rPr lang="en" sz="1400" b="1"/>
              <a:t>social_sharing </a:t>
            </a:r>
            <a:r>
              <a:rPr lang="en" sz="1400"/>
              <a:t>variables. </a:t>
            </a:r>
            <a:endParaRPr sz="1400"/>
          </a:p>
        </p:txBody>
      </p:sp>
      <p:pic>
        <p:nvPicPr>
          <p:cNvPr id="633" name="Google Shape;633;p56"/>
          <p:cNvPicPr preferRelativeResize="0"/>
          <p:nvPr/>
        </p:nvPicPr>
        <p:blipFill>
          <a:blip r:embed="rId3">
            <a:alphaModFix/>
          </a:blip>
          <a:stretch>
            <a:fillRect/>
          </a:stretch>
        </p:blipFill>
        <p:spPr>
          <a:xfrm>
            <a:off x="524925" y="2426475"/>
            <a:ext cx="7184950" cy="2105025"/>
          </a:xfrm>
          <a:prstGeom prst="rect">
            <a:avLst/>
          </a:prstGeom>
          <a:noFill/>
          <a:ln>
            <a:noFill/>
          </a:ln>
        </p:spPr>
      </p:pic>
      <p:sp>
        <p:nvSpPr>
          <p:cNvPr id="634" name="Google Shape;634;p56"/>
          <p:cNvSpPr/>
          <p:nvPr/>
        </p:nvSpPr>
        <p:spPr>
          <a:xfrm>
            <a:off x="541425" y="3149275"/>
            <a:ext cx="6605400" cy="333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7"/>
          <p:cNvSpPr txBox="1">
            <a:spLocks noGrp="1"/>
          </p:cNvSpPr>
          <p:nvPr>
            <p:ph type="title"/>
          </p:nvPr>
        </p:nvSpPr>
        <p:spPr>
          <a:xfrm>
            <a:off x="381475" y="3696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Discontinuity</a:t>
            </a:r>
            <a:endParaRPr b="0"/>
          </a:p>
        </p:txBody>
      </p:sp>
      <p:sp>
        <p:nvSpPr>
          <p:cNvPr id="640" name="Google Shape;640;p57"/>
          <p:cNvSpPr txBox="1">
            <a:spLocks noGrp="1"/>
          </p:cNvSpPr>
          <p:nvPr>
            <p:ph type="body" idx="4294967295"/>
          </p:nvPr>
        </p:nvSpPr>
        <p:spPr>
          <a:xfrm>
            <a:off x="381475" y="1000438"/>
            <a:ext cx="8593500" cy="718800"/>
          </a:xfrm>
          <a:prstGeom prst="rect">
            <a:avLst/>
          </a:prstGeom>
          <a:ln>
            <a:noFill/>
          </a:ln>
        </p:spPr>
        <p:txBody>
          <a:bodyPr spcFirstLastPara="1" wrap="square" lIns="91425" tIns="91425" rIns="91425" bIns="91425" anchor="ctr" anchorCtr="0">
            <a:spAutoFit/>
          </a:bodyPr>
          <a:lstStyle/>
          <a:p>
            <a:pPr marL="0" lvl="0" indent="0" algn="just" rtl="0">
              <a:lnSpc>
                <a:spcPct val="115000"/>
              </a:lnSpc>
              <a:spcBef>
                <a:spcPts val="0"/>
              </a:spcBef>
              <a:spcAft>
                <a:spcPts val="0"/>
              </a:spcAft>
              <a:buNone/>
            </a:pPr>
            <a:r>
              <a:rPr lang="en" sz="1800" b="1">
                <a:solidFill>
                  <a:schemeClr val="accent5"/>
                </a:solidFill>
              </a:rPr>
              <a:t>Additional Models For Regression Discontinuity</a:t>
            </a:r>
            <a:endParaRPr sz="1800" b="1">
              <a:solidFill>
                <a:schemeClr val="accent5"/>
              </a:solidFill>
            </a:endParaRPr>
          </a:p>
          <a:p>
            <a:pPr marL="0" lvl="0" indent="0" algn="just" rtl="0">
              <a:lnSpc>
                <a:spcPct val="115000"/>
              </a:lnSpc>
              <a:spcBef>
                <a:spcPts val="0"/>
              </a:spcBef>
              <a:spcAft>
                <a:spcPts val="0"/>
              </a:spcAft>
              <a:buNone/>
            </a:pPr>
            <a:r>
              <a:rPr lang="en" sz="1400"/>
              <a:t>To test for additional control variables, Model 2 and 3 considered age and education as covariates respectively.</a:t>
            </a:r>
            <a:endParaRPr sz="1400"/>
          </a:p>
        </p:txBody>
      </p:sp>
      <p:pic>
        <p:nvPicPr>
          <p:cNvPr id="641" name="Google Shape;641;p57"/>
          <p:cNvPicPr preferRelativeResize="0"/>
          <p:nvPr/>
        </p:nvPicPr>
        <p:blipFill>
          <a:blip r:embed="rId3">
            <a:alphaModFix/>
          </a:blip>
          <a:stretch>
            <a:fillRect/>
          </a:stretch>
        </p:blipFill>
        <p:spPr>
          <a:xfrm>
            <a:off x="133775" y="1808550"/>
            <a:ext cx="5608475" cy="2946949"/>
          </a:xfrm>
          <a:prstGeom prst="rect">
            <a:avLst/>
          </a:prstGeom>
          <a:noFill/>
          <a:ln>
            <a:noFill/>
          </a:ln>
        </p:spPr>
      </p:pic>
      <p:sp>
        <p:nvSpPr>
          <p:cNvPr id="642" name="Google Shape;642;p57"/>
          <p:cNvSpPr txBox="1">
            <a:spLocks noGrp="1"/>
          </p:cNvSpPr>
          <p:nvPr>
            <p:ph type="body" idx="4294967295"/>
          </p:nvPr>
        </p:nvSpPr>
        <p:spPr>
          <a:xfrm>
            <a:off x="5804875" y="2648700"/>
            <a:ext cx="3170100" cy="1639200"/>
          </a:xfrm>
          <a:prstGeom prst="rect">
            <a:avLst/>
          </a:prstGeom>
          <a:ln>
            <a:noFill/>
          </a:ln>
        </p:spPr>
        <p:txBody>
          <a:bodyPr spcFirstLastPara="1" wrap="square" lIns="91425" tIns="91425" rIns="91425" bIns="91425" anchor="ctr" anchorCtr="0">
            <a:spAutoFit/>
          </a:bodyPr>
          <a:lstStyle/>
          <a:p>
            <a:pPr marL="0" lvl="0" indent="0" algn="just" rtl="0">
              <a:lnSpc>
                <a:spcPct val="115000"/>
              </a:lnSpc>
              <a:spcBef>
                <a:spcPts val="0"/>
              </a:spcBef>
              <a:spcAft>
                <a:spcPts val="0"/>
              </a:spcAft>
              <a:buNone/>
            </a:pPr>
            <a:r>
              <a:rPr lang="en" sz="1400"/>
              <a:t>Comparing the change in physical activity with respect to app usage at level 2 and beyond for the two additional models, the results indicate that discontinuity is </a:t>
            </a:r>
            <a:r>
              <a:rPr lang="en" sz="1400" b="1">
                <a:solidFill>
                  <a:schemeClr val="accent3"/>
                </a:solidFill>
              </a:rPr>
              <a:t>not significant</a:t>
            </a:r>
            <a:r>
              <a:rPr lang="en" sz="1400"/>
              <a:t> for either over 2 or the two control variables</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8"/>
          <p:cNvSpPr txBox="1">
            <a:spLocks noGrp="1"/>
          </p:cNvSpPr>
          <p:nvPr>
            <p:ph type="title"/>
          </p:nvPr>
        </p:nvSpPr>
        <p:spPr>
          <a:xfrm>
            <a:off x="381475" y="293425"/>
            <a:ext cx="82788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 in Diff</a:t>
            </a:r>
            <a:endParaRPr b="0"/>
          </a:p>
        </p:txBody>
      </p:sp>
      <p:sp>
        <p:nvSpPr>
          <p:cNvPr id="648" name="Google Shape;648;p58"/>
          <p:cNvSpPr txBox="1">
            <a:spLocks noGrp="1"/>
          </p:cNvSpPr>
          <p:nvPr>
            <p:ph type="body" idx="4294967295"/>
          </p:nvPr>
        </p:nvSpPr>
        <p:spPr>
          <a:xfrm>
            <a:off x="381475" y="809413"/>
            <a:ext cx="8593500" cy="2331900"/>
          </a:xfrm>
          <a:prstGeom prst="rect">
            <a:avLst/>
          </a:prstGeom>
          <a:ln>
            <a:noFill/>
          </a:ln>
        </p:spPr>
        <p:txBody>
          <a:bodyPr spcFirstLastPara="1" wrap="square" lIns="91425" tIns="91425" rIns="91425" bIns="91425" anchor="ctr" anchorCtr="0">
            <a:spAutoFit/>
          </a:bodyPr>
          <a:lstStyle/>
          <a:p>
            <a:pPr marL="0" lvl="0" indent="0" algn="just" rtl="0">
              <a:lnSpc>
                <a:spcPct val="115000"/>
              </a:lnSpc>
              <a:spcBef>
                <a:spcPts val="0"/>
              </a:spcBef>
              <a:spcAft>
                <a:spcPts val="0"/>
              </a:spcAft>
              <a:buNone/>
            </a:pPr>
            <a:r>
              <a:rPr lang="en" sz="1800" b="1">
                <a:solidFill>
                  <a:schemeClr val="accent5"/>
                </a:solidFill>
              </a:rPr>
              <a:t>Method attempted, but failed to apply</a:t>
            </a:r>
            <a:endParaRPr sz="1800" b="1">
              <a:solidFill>
                <a:schemeClr val="accent5"/>
              </a:solidFill>
            </a:endParaRPr>
          </a:p>
          <a:p>
            <a:pPr marL="0" lvl="0" indent="0" algn="just" rtl="0">
              <a:lnSpc>
                <a:spcPct val="115000"/>
              </a:lnSpc>
              <a:spcBef>
                <a:spcPts val="0"/>
              </a:spcBef>
              <a:spcAft>
                <a:spcPts val="0"/>
              </a:spcAft>
              <a:buNone/>
            </a:pPr>
            <a:r>
              <a:rPr lang="en" sz="1400"/>
              <a:t>Difference in Difference method is not applicable to our data for the following reasons:</a:t>
            </a:r>
            <a:endParaRPr sz="1400"/>
          </a:p>
          <a:p>
            <a:pPr marL="457200" lvl="0" indent="-311150" algn="l" rtl="0">
              <a:lnSpc>
                <a:spcPct val="115000"/>
              </a:lnSpc>
              <a:spcBef>
                <a:spcPts val="0"/>
              </a:spcBef>
              <a:spcAft>
                <a:spcPts val="0"/>
              </a:spcAft>
              <a:buClr>
                <a:schemeClr val="accent3"/>
              </a:buClr>
              <a:buSzPts val="1300"/>
              <a:buChar char="●"/>
            </a:pPr>
            <a:r>
              <a:rPr lang="en" sz="1300"/>
              <a:t>For this method, cross-sectional data (before and after) are needed for the treatment and control group. However, our data is not a panel data.</a:t>
            </a:r>
            <a:endParaRPr sz="1300"/>
          </a:p>
          <a:p>
            <a:pPr marL="457200" lvl="0" indent="-311150" algn="l" rtl="0">
              <a:lnSpc>
                <a:spcPct val="115000"/>
              </a:lnSpc>
              <a:spcBef>
                <a:spcPts val="0"/>
              </a:spcBef>
              <a:spcAft>
                <a:spcPts val="0"/>
              </a:spcAft>
              <a:buClr>
                <a:schemeClr val="accent3"/>
              </a:buClr>
              <a:buSzPts val="1300"/>
              <a:buChar char="●"/>
            </a:pPr>
            <a:r>
              <a:rPr lang="en" sz="1300"/>
              <a:t>Because we are already comparing the group using Pokémon GO and the group not using Pokémon GO, we cannot use ‘Pokémon GO First-time Usage’ as the event that divides 2 periods.</a:t>
            </a:r>
            <a:endParaRPr sz="1300"/>
          </a:p>
          <a:p>
            <a:pPr marL="457200" lvl="0" indent="-311150" algn="l" rtl="0">
              <a:lnSpc>
                <a:spcPct val="115000"/>
              </a:lnSpc>
              <a:spcBef>
                <a:spcPts val="0"/>
              </a:spcBef>
              <a:spcAft>
                <a:spcPts val="0"/>
              </a:spcAft>
              <a:buClr>
                <a:schemeClr val="accent3"/>
              </a:buClr>
              <a:buSzPts val="1300"/>
              <a:buChar char="●"/>
            </a:pPr>
            <a:r>
              <a:rPr lang="en" sz="1300"/>
              <a:t>Even if we assume that there is some kind of event that divides the time into before Pokémon GO usage and after Pokémon GO usage and the physical activity frequency of people does not differ solely by itself(assuming a trend), </a:t>
            </a:r>
            <a:endParaRPr sz="1300"/>
          </a:p>
          <a:p>
            <a:pPr marL="457200" lvl="0" indent="0" algn="l" rtl="0">
              <a:lnSpc>
                <a:spcPct val="115000"/>
              </a:lnSpc>
              <a:spcBef>
                <a:spcPts val="0"/>
              </a:spcBef>
              <a:spcAft>
                <a:spcPts val="0"/>
              </a:spcAft>
              <a:buNone/>
            </a:pPr>
            <a:r>
              <a:rPr lang="en" sz="1300"/>
              <a:t>the result is meaningless</a:t>
            </a:r>
            <a:endParaRPr sz="1400"/>
          </a:p>
        </p:txBody>
      </p:sp>
      <p:graphicFrame>
        <p:nvGraphicFramePr>
          <p:cNvPr id="649" name="Google Shape;649;p58"/>
          <p:cNvGraphicFramePr/>
          <p:nvPr/>
        </p:nvGraphicFramePr>
        <p:xfrm>
          <a:off x="408538" y="3236843"/>
          <a:ext cx="4791975" cy="1203880"/>
        </p:xfrm>
        <a:graphic>
          <a:graphicData uri="http://schemas.openxmlformats.org/drawingml/2006/table">
            <a:tbl>
              <a:tblPr>
                <a:noFill/>
                <a:tableStyleId>{E5175DAD-48F6-4D08-A00B-E65C42D50957}</a:tableStyleId>
              </a:tblPr>
              <a:tblGrid>
                <a:gridCol w="1646325">
                  <a:extLst>
                    <a:ext uri="{9D8B030D-6E8A-4147-A177-3AD203B41FA5}">
                      <a16:colId xmlns:a16="http://schemas.microsoft.com/office/drawing/2014/main" val="20000"/>
                    </a:ext>
                  </a:extLst>
                </a:gridCol>
                <a:gridCol w="1566900">
                  <a:extLst>
                    <a:ext uri="{9D8B030D-6E8A-4147-A177-3AD203B41FA5}">
                      <a16:colId xmlns:a16="http://schemas.microsoft.com/office/drawing/2014/main" val="20001"/>
                    </a:ext>
                  </a:extLst>
                </a:gridCol>
                <a:gridCol w="1578750">
                  <a:extLst>
                    <a:ext uri="{9D8B030D-6E8A-4147-A177-3AD203B41FA5}">
                      <a16:colId xmlns:a16="http://schemas.microsoft.com/office/drawing/2014/main" val="20002"/>
                    </a:ext>
                  </a:extLst>
                </a:gridCol>
              </a:tblGrid>
              <a:tr h="293025">
                <a:tc>
                  <a:txBody>
                    <a:bodyPr/>
                    <a:lstStyle/>
                    <a:p>
                      <a:pPr marL="0" lvl="0" indent="0" algn="l" rtl="0">
                        <a:spcBef>
                          <a:spcPts val="0"/>
                        </a:spcBef>
                        <a:spcAft>
                          <a:spcPts val="0"/>
                        </a:spcAft>
                        <a:buNone/>
                      </a:pPr>
                      <a:endParaRPr sz="1000"/>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000" b="1"/>
                        <a:t>Period 1</a:t>
                      </a:r>
                      <a:endParaRPr sz="1000" b="1"/>
                    </a:p>
                    <a:p>
                      <a:pPr marL="0" lvl="0" indent="0" algn="ctr" rtl="0">
                        <a:spcBef>
                          <a:spcPts val="0"/>
                        </a:spcBef>
                        <a:spcAft>
                          <a:spcPts val="0"/>
                        </a:spcAft>
                        <a:buNone/>
                      </a:pPr>
                      <a:r>
                        <a:rPr lang="en" sz="1000" b="1"/>
                        <a:t> (Before Usage)</a:t>
                      </a:r>
                      <a:endParaRPr sz="1000" b="1"/>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000" b="1"/>
                        <a:t>Period 2</a:t>
                      </a:r>
                      <a:endParaRPr sz="1000" b="1"/>
                    </a:p>
                    <a:p>
                      <a:pPr marL="0" lvl="0" indent="0" algn="ctr" rtl="0">
                        <a:spcBef>
                          <a:spcPts val="0"/>
                        </a:spcBef>
                        <a:spcAft>
                          <a:spcPts val="0"/>
                        </a:spcAft>
                        <a:buNone/>
                      </a:pPr>
                      <a:r>
                        <a:rPr lang="en" sz="1000" b="1"/>
                        <a:t>(After Usage)</a:t>
                      </a:r>
                      <a:endParaRPr sz="1000" b="1"/>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000" b="1"/>
                        <a:t>Pokemon GO User</a:t>
                      </a:r>
                      <a:endParaRPr sz="1000" b="1"/>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solidFill>
                            <a:schemeClr val="lt1"/>
                          </a:solidFill>
                        </a:rPr>
                        <a:t>X</a:t>
                      </a:r>
                      <a:endParaRPr sz="1100">
                        <a:solidFill>
                          <a:schemeClr val="lt1"/>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1"/>
                          </a:solidFill>
                        </a:rPr>
                        <a:t>X + </a:t>
                      </a:r>
                      <a:r>
                        <a:rPr lang="en" sz="1200" b="1">
                          <a:solidFill>
                            <a:schemeClr val="accent3"/>
                          </a:solidFill>
                        </a:rPr>
                        <a:t>Y</a:t>
                      </a:r>
                      <a:endParaRPr sz="1200" b="1">
                        <a:solidFill>
                          <a:schemeClr val="accent3"/>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000" b="1"/>
                        <a:t>Pokemon GO Non-User</a:t>
                      </a:r>
                      <a:endParaRPr sz="1000" b="1"/>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a:solidFill>
                            <a:schemeClr val="lt1"/>
                          </a:solidFill>
                        </a:rPr>
                        <a:t>X</a:t>
                      </a:r>
                      <a:endParaRPr sz="1100">
                        <a:solidFill>
                          <a:schemeClr val="lt1"/>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lt1"/>
                          </a:solidFill>
                        </a:rPr>
                        <a:t>X</a:t>
                      </a:r>
                      <a:endParaRPr sz="1100">
                        <a:solidFill>
                          <a:schemeClr val="lt1"/>
                        </a:solidFill>
                      </a:endParaRPr>
                    </a:p>
                  </a:txBody>
                  <a:tcPr marL="91425" marR="9142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50" name="Google Shape;650;p58"/>
          <p:cNvSpPr/>
          <p:nvPr/>
        </p:nvSpPr>
        <p:spPr>
          <a:xfrm>
            <a:off x="5339751" y="3430475"/>
            <a:ext cx="535200" cy="664200"/>
          </a:xfrm>
          <a:prstGeom prst="striped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8"/>
          <p:cNvSpPr txBox="1"/>
          <p:nvPr/>
        </p:nvSpPr>
        <p:spPr>
          <a:xfrm>
            <a:off x="5947923" y="3300888"/>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3"/>
                </a:solidFill>
                <a:latin typeface="Catamaran"/>
                <a:ea typeface="Catamaran"/>
                <a:cs typeface="Catamaran"/>
                <a:sym typeface="Catamaran"/>
              </a:rPr>
              <a:t>Even with the assumptions,</a:t>
            </a:r>
            <a:endParaRPr sz="1600" b="1">
              <a:solidFill>
                <a:schemeClr val="accent3"/>
              </a:solidFill>
              <a:latin typeface="Catamaran"/>
              <a:ea typeface="Catamaran"/>
              <a:cs typeface="Catamaran"/>
              <a:sym typeface="Catamaran"/>
            </a:endParaRPr>
          </a:p>
          <a:p>
            <a:pPr marL="0" lvl="0" indent="0" algn="l" rtl="0">
              <a:spcBef>
                <a:spcPts val="0"/>
              </a:spcBef>
              <a:spcAft>
                <a:spcPts val="0"/>
              </a:spcAft>
              <a:buNone/>
            </a:pPr>
            <a:r>
              <a:rPr lang="en" sz="1600" b="1">
                <a:solidFill>
                  <a:schemeClr val="accent3"/>
                </a:solidFill>
                <a:latin typeface="Catamaran"/>
                <a:ea typeface="Catamaran"/>
                <a:cs typeface="Catamaran"/>
                <a:sym typeface="Catamaran"/>
              </a:rPr>
              <a:t>‘Y’  is NOT the treatment effect</a:t>
            </a:r>
            <a:endParaRPr sz="1600" b="1">
              <a:solidFill>
                <a:schemeClr val="accent3"/>
              </a:solidFill>
              <a:latin typeface="Catamaran"/>
              <a:ea typeface="Catamaran"/>
              <a:cs typeface="Catamaran"/>
              <a:sym typeface="Catamaran"/>
            </a:endParaRPr>
          </a:p>
          <a:p>
            <a:pPr marL="0" lvl="0" indent="0" algn="l" rtl="0">
              <a:spcBef>
                <a:spcPts val="0"/>
              </a:spcBef>
              <a:spcAft>
                <a:spcPts val="0"/>
              </a:spcAft>
              <a:buNone/>
            </a:pPr>
            <a:r>
              <a:rPr lang="en" sz="1600" b="1">
                <a:solidFill>
                  <a:schemeClr val="accent3"/>
                </a:solidFill>
                <a:latin typeface="Catamaran"/>
                <a:ea typeface="Catamaran"/>
                <a:cs typeface="Catamaran"/>
                <a:sym typeface="Catamaran"/>
              </a:rPr>
              <a:t>we want to find out</a:t>
            </a:r>
            <a:endParaRPr sz="1600" b="1">
              <a:solidFill>
                <a:schemeClr val="accent3"/>
              </a:solidFill>
              <a:latin typeface="Catamaran"/>
              <a:ea typeface="Catamaran"/>
              <a:cs typeface="Catamaran"/>
              <a:sym typeface="Catamar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9"/>
          <p:cNvSpPr txBox="1">
            <a:spLocks noGrp="1"/>
          </p:cNvSpPr>
          <p:nvPr>
            <p:ph type="title"/>
          </p:nvPr>
        </p:nvSpPr>
        <p:spPr>
          <a:xfrm>
            <a:off x="722375" y="2369223"/>
            <a:ext cx="4929900" cy="10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a:t>
            </a:r>
            <a:endParaRPr/>
          </a:p>
        </p:txBody>
      </p:sp>
      <p:sp>
        <p:nvSpPr>
          <p:cNvPr id="657" name="Google Shape;657;p59"/>
          <p:cNvSpPr txBox="1">
            <a:spLocks noGrp="1"/>
          </p:cNvSpPr>
          <p:nvPr>
            <p:ph type="title" idx="2"/>
          </p:nvPr>
        </p:nvSpPr>
        <p:spPr>
          <a:xfrm>
            <a:off x="722375" y="1221386"/>
            <a:ext cx="1313100" cy="9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0"/>
          <p:cNvSpPr txBox="1">
            <a:spLocks noGrp="1"/>
          </p:cNvSpPr>
          <p:nvPr>
            <p:ph type="title"/>
          </p:nvPr>
        </p:nvSpPr>
        <p:spPr>
          <a:xfrm>
            <a:off x="386625" y="143975"/>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SUMMARY</a:t>
            </a:r>
            <a:endParaRPr/>
          </a:p>
        </p:txBody>
      </p:sp>
      <p:sp>
        <p:nvSpPr>
          <p:cNvPr id="663" name="Google Shape;663;p60"/>
          <p:cNvSpPr txBox="1">
            <a:spLocks noGrp="1"/>
          </p:cNvSpPr>
          <p:nvPr>
            <p:ph type="subTitle" idx="1"/>
          </p:nvPr>
        </p:nvSpPr>
        <p:spPr>
          <a:xfrm>
            <a:off x="188675" y="944675"/>
            <a:ext cx="136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SOURCE</a:t>
            </a:r>
            <a:endParaRPr/>
          </a:p>
        </p:txBody>
      </p:sp>
      <p:sp>
        <p:nvSpPr>
          <p:cNvPr id="664" name="Google Shape;664;p60"/>
          <p:cNvSpPr txBox="1">
            <a:spLocks noGrp="1"/>
          </p:cNvSpPr>
          <p:nvPr>
            <p:ph type="subTitle" idx="2"/>
          </p:nvPr>
        </p:nvSpPr>
        <p:spPr>
          <a:xfrm>
            <a:off x="683870" y="1434675"/>
            <a:ext cx="7384200" cy="8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Pokémon GO lead to a more Physical Active Lifestyle”, OSF Home, created on March 6, 2018.</a:t>
            </a:r>
            <a:endParaRPr/>
          </a:p>
          <a:p>
            <a:pPr marL="0" lvl="0" indent="0" algn="l" rtl="0">
              <a:spcBef>
                <a:spcPts val="0"/>
              </a:spcBef>
              <a:spcAft>
                <a:spcPts val="0"/>
              </a:spcAft>
              <a:buNone/>
            </a:pPr>
            <a:endParaRPr/>
          </a:p>
        </p:txBody>
      </p:sp>
      <p:sp>
        <p:nvSpPr>
          <p:cNvPr id="665" name="Google Shape;665;p60"/>
          <p:cNvSpPr txBox="1">
            <a:spLocks noGrp="1"/>
          </p:cNvSpPr>
          <p:nvPr>
            <p:ph type="subTitle" idx="5"/>
          </p:nvPr>
        </p:nvSpPr>
        <p:spPr>
          <a:xfrm>
            <a:off x="422727" y="2362100"/>
            <a:ext cx="1879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666" name="Google Shape;666;p60"/>
          <p:cNvSpPr txBox="1">
            <a:spLocks noGrp="1"/>
          </p:cNvSpPr>
          <p:nvPr>
            <p:ph type="subTitle" idx="6"/>
          </p:nvPr>
        </p:nvSpPr>
        <p:spPr>
          <a:xfrm>
            <a:off x="719975" y="2923950"/>
            <a:ext cx="7384200" cy="1811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accent3"/>
              </a:buClr>
              <a:buSzPts val="1600"/>
              <a:buChar char="●"/>
            </a:pPr>
            <a:r>
              <a:rPr lang="en"/>
              <a:t>The original data set is in SPSS format, we converted it to CSV</a:t>
            </a:r>
            <a:endParaRPr/>
          </a:p>
          <a:p>
            <a:pPr marL="457200" lvl="0" indent="-330200" algn="l" rtl="0">
              <a:spcBef>
                <a:spcPts val="0"/>
              </a:spcBef>
              <a:spcAft>
                <a:spcPts val="0"/>
              </a:spcAft>
              <a:buClr>
                <a:schemeClr val="accent3"/>
              </a:buClr>
              <a:buSzPts val="1600"/>
              <a:buChar char="●"/>
            </a:pPr>
            <a:r>
              <a:rPr lang="en"/>
              <a:t>Dropped variables: id, submitdate, apaddr, ATTENTION_filter1</a:t>
            </a:r>
            <a:endParaRPr/>
          </a:p>
          <a:p>
            <a:pPr marL="457200" lvl="0" indent="-330200" algn="l" rtl="0">
              <a:spcBef>
                <a:spcPts val="0"/>
              </a:spcBef>
              <a:spcAft>
                <a:spcPts val="0"/>
              </a:spcAft>
              <a:buClr>
                <a:schemeClr val="accent3"/>
              </a:buClr>
              <a:buSzPts val="1600"/>
              <a:buChar char="●"/>
            </a:pPr>
            <a:r>
              <a:rPr lang="en"/>
              <a:t>We reversed the originally reversed scores, then </a:t>
            </a:r>
            <a:endParaRPr/>
          </a:p>
          <a:p>
            <a:pPr marL="914400" lvl="1" indent="-317500" algn="l" rtl="0">
              <a:spcBef>
                <a:spcPts val="0"/>
              </a:spcBef>
              <a:spcAft>
                <a:spcPts val="0"/>
              </a:spcAft>
              <a:buSzPts val="1400"/>
              <a:buChar char="○"/>
            </a:pPr>
            <a:r>
              <a:rPr lang="en"/>
              <a:t>Took an average of the attitude questions (</a:t>
            </a:r>
            <a:r>
              <a:rPr lang="en" i="1"/>
              <a:t>avg_attitude</a:t>
            </a:r>
            <a:r>
              <a:rPr lang="en"/>
              <a:t>)</a:t>
            </a:r>
            <a:endParaRPr/>
          </a:p>
          <a:p>
            <a:pPr marL="914400" lvl="1" indent="-317500" algn="l" rtl="0">
              <a:spcBef>
                <a:spcPts val="0"/>
              </a:spcBef>
              <a:spcAft>
                <a:spcPts val="0"/>
              </a:spcAft>
              <a:buSzPts val="1400"/>
              <a:buChar char="○"/>
            </a:pPr>
            <a:r>
              <a:rPr lang="en"/>
              <a:t>Took an average of the step attitude questions (</a:t>
            </a:r>
            <a:r>
              <a:rPr lang="en" i="1"/>
              <a:t>avg_stepattitude</a:t>
            </a:r>
            <a:r>
              <a:rPr lang="en"/>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1"/>
          <p:cNvSpPr txBox="1">
            <a:spLocks noGrp="1"/>
          </p:cNvSpPr>
          <p:nvPr>
            <p:ph type="title"/>
          </p:nvPr>
        </p:nvSpPr>
        <p:spPr>
          <a:xfrm>
            <a:off x="231375" y="147750"/>
            <a:ext cx="3852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pic>
        <p:nvPicPr>
          <p:cNvPr id="672" name="Google Shape;672;p61"/>
          <p:cNvPicPr preferRelativeResize="0"/>
          <p:nvPr/>
        </p:nvPicPr>
        <p:blipFill>
          <a:blip r:embed="rId3">
            <a:alphaModFix/>
          </a:blip>
          <a:stretch>
            <a:fillRect/>
          </a:stretch>
        </p:blipFill>
        <p:spPr>
          <a:xfrm>
            <a:off x="1110425" y="254350"/>
            <a:ext cx="7753702" cy="48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p:nvPr/>
        </p:nvSpPr>
        <p:spPr>
          <a:xfrm>
            <a:off x="0" y="4661000"/>
            <a:ext cx="9144017" cy="482525"/>
          </a:xfrm>
          <a:custGeom>
            <a:avLst/>
            <a:gdLst/>
            <a:ahLst/>
            <a:cxnLst/>
            <a:rect l="l" t="t" r="r" b="b"/>
            <a:pathLst>
              <a:path w="50275" h="19301" extrusionOk="0">
                <a:moveTo>
                  <a:pt x="50275" y="4395"/>
                </a:moveTo>
                <a:cubicBezTo>
                  <a:pt x="49138" y="3964"/>
                  <a:pt x="47931" y="3817"/>
                  <a:pt x="46768" y="4214"/>
                </a:cubicBezTo>
                <a:cubicBezTo>
                  <a:pt x="45743" y="3748"/>
                  <a:pt x="45010" y="4481"/>
                  <a:pt x="44149" y="5015"/>
                </a:cubicBezTo>
                <a:cubicBezTo>
                  <a:pt x="43175" y="5239"/>
                  <a:pt x="42202" y="4421"/>
                  <a:pt x="41314" y="5015"/>
                </a:cubicBezTo>
                <a:cubicBezTo>
                  <a:pt x="40565" y="5084"/>
                  <a:pt x="40013" y="4326"/>
                  <a:pt x="39333" y="5067"/>
                </a:cubicBezTo>
                <a:cubicBezTo>
                  <a:pt x="38281" y="5041"/>
                  <a:pt x="37299" y="4084"/>
                  <a:pt x="36222" y="3835"/>
                </a:cubicBezTo>
                <a:cubicBezTo>
                  <a:pt x="33948" y="1853"/>
                  <a:pt x="34335" y="3240"/>
                  <a:pt x="32095" y="3947"/>
                </a:cubicBezTo>
                <a:cubicBezTo>
                  <a:pt x="31165" y="4024"/>
                  <a:pt x="30174" y="3671"/>
                  <a:pt x="29390" y="3697"/>
                </a:cubicBezTo>
                <a:cubicBezTo>
                  <a:pt x="28993" y="2818"/>
                  <a:pt x="27046" y="1689"/>
                  <a:pt x="26564" y="2973"/>
                </a:cubicBezTo>
                <a:cubicBezTo>
                  <a:pt x="26245" y="3645"/>
                  <a:pt x="26469" y="2172"/>
                  <a:pt x="25263" y="3335"/>
                </a:cubicBezTo>
                <a:cubicBezTo>
                  <a:pt x="19955" y="1"/>
                  <a:pt x="19869" y="5489"/>
                  <a:pt x="16483" y="3559"/>
                </a:cubicBezTo>
                <a:cubicBezTo>
                  <a:pt x="15845" y="3007"/>
                  <a:pt x="14975" y="2990"/>
                  <a:pt x="14355" y="2671"/>
                </a:cubicBezTo>
                <a:cubicBezTo>
                  <a:pt x="14122" y="2249"/>
                  <a:pt x="13717" y="2318"/>
                  <a:pt x="13407" y="2611"/>
                </a:cubicBezTo>
                <a:cubicBezTo>
                  <a:pt x="11658" y="4533"/>
                  <a:pt x="10503" y="3843"/>
                  <a:pt x="8410" y="3232"/>
                </a:cubicBezTo>
                <a:cubicBezTo>
                  <a:pt x="7333" y="3266"/>
                  <a:pt x="7565" y="4464"/>
                  <a:pt x="5868" y="3197"/>
                </a:cubicBezTo>
                <a:cubicBezTo>
                  <a:pt x="5463" y="3059"/>
                  <a:pt x="4989" y="2921"/>
                  <a:pt x="4696" y="2379"/>
                </a:cubicBezTo>
                <a:cubicBezTo>
                  <a:pt x="3895" y="2232"/>
                  <a:pt x="3119" y="2335"/>
                  <a:pt x="2585" y="1474"/>
                </a:cubicBezTo>
                <a:cubicBezTo>
                  <a:pt x="2292" y="1207"/>
                  <a:pt x="1930" y="1560"/>
                  <a:pt x="1681" y="1715"/>
                </a:cubicBezTo>
                <a:cubicBezTo>
                  <a:pt x="1155" y="1551"/>
                  <a:pt x="655" y="1112"/>
                  <a:pt x="78" y="1353"/>
                </a:cubicBezTo>
                <a:cubicBezTo>
                  <a:pt x="52" y="1336"/>
                  <a:pt x="26" y="1327"/>
                  <a:pt x="0" y="1319"/>
                </a:cubicBezTo>
                <a:lnTo>
                  <a:pt x="0" y="19300"/>
                </a:lnTo>
                <a:lnTo>
                  <a:pt x="50275" y="1930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p:nvPr/>
        </p:nvSpPr>
        <p:spPr>
          <a:xfrm>
            <a:off x="779713" y="1559700"/>
            <a:ext cx="7584600" cy="202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b="1">
                <a:solidFill>
                  <a:schemeClr val="accent3"/>
                </a:solidFill>
                <a:latin typeface="Catamaran"/>
                <a:ea typeface="Catamaran"/>
                <a:cs typeface="Catamaran"/>
                <a:sym typeface="Catamaran"/>
              </a:rPr>
              <a:t>‘Fifty years from now when they ask: </a:t>
            </a:r>
            <a:br>
              <a:rPr lang="en" sz="3000" b="1">
                <a:solidFill>
                  <a:schemeClr val="accent3"/>
                </a:solidFill>
                <a:latin typeface="Catamaran"/>
                <a:ea typeface="Catamaran"/>
                <a:cs typeface="Catamaran"/>
                <a:sym typeface="Catamaran"/>
              </a:rPr>
            </a:br>
            <a:r>
              <a:rPr lang="en" sz="3000" b="1">
                <a:solidFill>
                  <a:schemeClr val="accent3"/>
                </a:solidFill>
                <a:latin typeface="Catamaran"/>
                <a:ea typeface="Catamaran"/>
                <a:cs typeface="Catamaran"/>
                <a:sym typeface="Catamaran"/>
              </a:rPr>
              <a:t>“What ended America’s obesity epidemic" </a:t>
            </a:r>
            <a:br>
              <a:rPr lang="en" sz="3000" b="1">
                <a:solidFill>
                  <a:schemeClr val="accent3"/>
                </a:solidFill>
                <a:latin typeface="Catamaran"/>
                <a:ea typeface="Catamaran"/>
                <a:cs typeface="Catamaran"/>
                <a:sym typeface="Catamaran"/>
              </a:rPr>
            </a:br>
            <a:r>
              <a:rPr lang="en" sz="3000" b="1">
                <a:solidFill>
                  <a:schemeClr val="accent3"/>
                </a:solidFill>
                <a:latin typeface="Catamaran"/>
                <a:ea typeface="Catamaran"/>
                <a:cs typeface="Catamaran"/>
                <a:sym typeface="Catamaran"/>
              </a:rPr>
              <a:t>the answer will be #PokémonGO’.</a:t>
            </a:r>
            <a:endParaRPr sz="3000" b="1">
              <a:solidFill>
                <a:schemeClr val="accent3"/>
              </a:solidFill>
              <a:latin typeface="Catamaran"/>
              <a:ea typeface="Catamaran"/>
              <a:cs typeface="Catamaran"/>
              <a:sym typeface="Catamaran"/>
            </a:endParaRPr>
          </a:p>
          <a:p>
            <a:pPr marL="0" lvl="0" indent="0" algn="r" rtl="0">
              <a:lnSpc>
                <a:spcPct val="115000"/>
              </a:lnSpc>
              <a:spcBef>
                <a:spcPts val="0"/>
              </a:spcBef>
              <a:spcAft>
                <a:spcPts val="0"/>
              </a:spcAft>
              <a:buNone/>
            </a:pPr>
            <a:r>
              <a:rPr lang="en" sz="1600" b="1">
                <a:solidFill>
                  <a:schemeClr val="accent3"/>
                </a:solidFill>
                <a:latin typeface="Catamaran"/>
                <a:ea typeface="Catamaran"/>
                <a:cs typeface="Catamaran"/>
                <a:sym typeface="Catamaran"/>
              </a:rPr>
              <a:t>— Emily Miller,  July 12, 2016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2"/>
          <p:cNvSpPr txBox="1">
            <a:spLocks noGrp="1"/>
          </p:cNvSpPr>
          <p:nvPr>
            <p:ph type="title"/>
          </p:nvPr>
        </p:nvSpPr>
        <p:spPr>
          <a:xfrm>
            <a:off x="80400" y="103325"/>
            <a:ext cx="3852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Plot</a:t>
            </a:r>
            <a:endParaRPr/>
          </a:p>
        </p:txBody>
      </p:sp>
      <p:pic>
        <p:nvPicPr>
          <p:cNvPr id="678" name="Google Shape;678;p62"/>
          <p:cNvPicPr preferRelativeResize="0"/>
          <p:nvPr/>
        </p:nvPicPr>
        <p:blipFill rotWithShape="1">
          <a:blip r:embed="rId3">
            <a:alphaModFix/>
          </a:blip>
          <a:srcRect l="12493" t="7518" r="5417"/>
          <a:stretch/>
        </p:blipFill>
        <p:spPr>
          <a:xfrm>
            <a:off x="2583575" y="234875"/>
            <a:ext cx="5253176" cy="4673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3"/>
          <p:cNvSpPr txBox="1">
            <a:spLocks noGrp="1"/>
          </p:cNvSpPr>
          <p:nvPr>
            <p:ph type="title"/>
          </p:nvPr>
        </p:nvSpPr>
        <p:spPr>
          <a:xfrm>
            <a:off x="44850" y="50025"/>
            <a:ext cx="3852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Discontinuity</a:t>
            </a:r>
            <a:endParaRPr/>
          </a:p>
        </p:txBody>
      </p:sp>
      <p:pic>
        <p:nvPicPr>
          <p:cNvPr id="684" name="Google Shape;684;p63"/>
          <p:cNvPicPr preferRelativeResize="0"/>
          <p:nvPr/>
        </p:nvPicPr>
        <p:blipFill>
          <a:blip r:embed="rId3">
            <a:alphaModFix/>
          </a:blip>
          <a:stretch>
            <a:fillRect/>
          </a:stretch>
        </p:blipFill>
        <p:spPr>
          <a:xfrm>
            <a:off x="98150" y="946078"/>
            <a:ext cx="4419600" cy="3251334"/>
          </a:xfrm>
          <a:prstGeom prst="rect">
            <a:avLst/>
          </a:prstGeom>
          <a:noFill/>
          <a:ln>
            <a:noFill/>
          </a:ln>
        </p:spPr>
      </p:pic>
      <p:pic>
        <p:nvPicPr>
          <p:cNvPr id="685" name="Google Shape;685;p63"/>
          <p:cNvPicPr preferRelativeResize="0"/>
          <p:nvPr/>
        </p:nvPicPr>
        <p:blipFill>
          <a:blip r:embed="rId4">
            <a:alphaModFix/>
          </a:blip>
          <a:stretch>
            <a:fillRect/>
          </a:stretch>
        </p:blipFill>
        <p:spPr>
          <a:xfrm>
            <a:off x="4607550" y="946275"/>
            <a:ext cx="4419599" cy="3250957"/>
          </a:xfrm>
          <a:prstGeom prst="rect">
            <a:avLst/>
          </a:prstGeom>
          <a:noFill/>
          <a:ln>
            <a:noFill/>
          </a:ln>
        </p:spPr>
      </p:pic>
      <p:sp>
        <p:nvSpPr>
          <p:cNvPr id="686" name="Google Shape;686;p63"/>
          <p:cNvSpPr txBox="1">
            <a:spLocks noGrp="1"/>
          </p:cNvSpPr>
          <p:nvPr>
            <p:ph type="subTitle" idx="4294967295"/>
          </p:nvPr>
        </p:nvSpPr>
        <p:spPr>
          <a:xfrm>
            <a:off x="1164050" y="432205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Threshold = 2</a:t>
            </a:r>
            <a:endParaRPr b="1"/>
          </a:p>
        </p:txBody>
      </p:sp>
      <p:sp>
        <p:nvSpPr>
          <p:cNvPr id="687" name="Google Shape;687;p63"/>
          <p:cNvSpPr txBox="1">
            <a:spLocks noGrp="1"/>
          </p:cNvSpPr>
          <p:nvPr>
            <p:ph type="subTitle" idx="4294967295"/>
          </p:nvPr>
        </p:nvSpPr>
        <p:spPr>
          <a:xfrm>
            <a:off x="5673441" y="432203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Threshold = 3</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4"/>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FINDINGS</a:t>
            </a:r>
            <a:endParaRPr/>
          </a:p>
        </p:txBody>
      </p:sp>
      <p:sp>
        <p:nvSpPr>
          <p:cNvPr id="693" name="Google Shape;693;p64"/>
          <p:cNvSpPr txBox="1">
            <a:spLocks noGrp="1"/>
          </p:cNvSpPr>
          <p:nvPr>
            <p:ph type="title" idx="2"/>
          </p:nvPr>
        </p:nvSpPr>
        <p:spPr>
          <a:xfrm>
            <a:off x="7102311" y="1221386"/>
            <a:ext cx="1313100" cy="95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5"/>
          <p:cNvSpPr txBox="1">
            <a:spLocks noGrp="1"/>
          </p:cNvSpPr>
          <p:nvPr>
            <p:ph type="title"/>
          </p:nvPr>
        </p:nvSpPr>
        <p:spPr>
          <a:xfrm>
            <a:off x="251925" y="177675"/>
            <a:ext cx="8439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Linear Regression ( P</a:t>
            </a:r>
            <a:r>
              <a:rPr lang="en" sz="3100" baseline="-25000"/>
              <a:t>i</a:t>
            </a:r>
            <a:r>
              <a:rPr lang="en" sz="3100"/>
              <a:t> over interaction of AU</a:t>
            </a:r>
            <a:r>
              <a:rPr lang="en" sz="3100" baseline="-25000"/>
              <a:t>i</a:t>
            </a:r>
            <a:r>
              <a:rPr lang="en" sz="3100"/>
              <a:t> x OP</a:t>
            </a:r>
            <a:r>
              <a:rPr lang="en" sz="3100" baseline="-25000"/>
              <a:t>i </a:t>
            </a:r>
            <a:r>
              <a:rPr lang="en" sz="3100"/>
              <a:t>, SS</a:t>
            </a:r>
            <a:r>
              <a:rPr lang="en" sz="3100" baseline="-25000"/>
              <a:t>i</a:t>
            </a:r>
            <a:r>
              <a:rPr lang="en" sz="3100"/>
              <a:t> and Gender</a:t>
            </a:r>
            <a:r>
              <a:rPr lang="en" sz="3100" baseline="-25000"/>
              <a:t>i </a:t>
            </a:r>
            <a:r>
              <a:rPr lang="en" sz="3100"/>
              <a:t>]</a:t>
            </a:r>
            <a:endParaRPr sz="3100" b="0"/>
          </a:p>
          <a:p>
            <a:pPr marL="0" lvl="0" indent="0" algn="l" rtl="0">
              <a:spcBef>
                <a:spcPts val="0"/>
              </a:spcBef>
              <a:spcAft>
                <a:spcPts val="0"/>
              </a:spcAft>
              <a:buNone/>
            </a:pPr>
            <a:endParaRPr/>
          </a:p>
        </p:txBody>
      </p:sp>
      <p:graphicFrame>
        <p:nvGraphicFramePr>
          <p:cNvPr id="699" name="Google Shape;699;p65"/>
          <p:cNvGraphicFramePr/>
          <p:nvPr/>
        </p:nvGraphicFramePr>
        <p:xfrm>
          <a:off x="288575" y="1111775"/>
          <a:ext cx="8366300" cy="3486505"/>
        </p:xfrm>
        <a:graphic>
          <a:graphicData uri="http://schemas.openxmlformats.org/drawingml/2006/table">
            <a:tbl>
              <a:tblPr>
                <a:noFill/>
                <a:tableStyleId>{E5175DAD-48F6-4D08-A00B-E65C42D50957}</a:tableStyleId>
              </a:tblPr>
              <a:tblGrid>
                <a:gridCol w="1726425">
                  <a:extLst>
                    <a:ext uri="{9D8B030D-6E8A-4147-A177-3AD203B41FA5}">
                      <a16:colId xmlns:a16="http://schemas.microsoft.com/office/drawing/2014/main" val="20000"/>
                    </a:ext>
                  </a:extLst>
                </a:gridCol>
                <a:gridCol w="1088400">
                  <a:extLst>
                    <a:ext uri="{9D8B030D-6E8A-4147-A177-3AD203B41FA5}">
                      <a16:colId xmlns:a16="http://schemas.microsoft.com/office/drawing/2014/main" val="20001"/>
                    </a:ext>
                  </a:extLst>
                </a:gridCol>
                <a:gridCol w="1088400">
                  <a:extLst>
                    <a:ext uri="{9D8B030D-6E8A-4147-A177-3AD203B41FA5}">
                      <a16:colId xmlns:a16="http://schemas.microsoft.com/office/drawing/2014/main" val="20002"/>
                    </a:ext>
                  </a:extLst>
                </a:gridCol>
                <a:gridCol w="1088400">
                  <a:extLst>
                    <a:ext uri="{9D8B030D-6E8A-4147-A177-3AD203B41FA5}">
                      <a16:colId xmlns:a16="http://schemas.microsoft.com/office/drawing/2014/main" val="20003"/>
                    </a:ext>
                  </a:extLst>
                </a:gridCol>
                <a:gridCol w="1088400">
                  <a:extLst>
                    <a:ext uri="{9D8B030D-6E8A-4147-A177-3AD203B41FA5}">
                      <a16:colId xmlns:a16="http://schemas.microsoft.com/office/drawing/2014/main" val="20004"/>
                    </a:ext>
                  </a:extLst>
                </a:gridCol>
                <a:gridCol w="1088400">
                  <a:extLst>
                    <a:ext uri="{9D8B030D-6E8A-4147-A177-3AD203B41FA5}">
                      <a16:colId xmlns:a16="http://schemas.microsoft.com/office/drawing/2014/main" val="20005"/>
                    </a:ext>
                  </a:extLst>
                </a:gridCol>
                <a:gridCol w="1197875">
                  <a:extLst>
                    <a:ext uri="{9D8B030D-6E8A-4147-A177-3AD203B41FA5}">
                      <a16:colId xmlns:a16="http://schemas.microsoft.com/office/drawing/2014/main" val="20006"/>
                    </a:ext>
                  </a:extLst>
                </a:gridCol>
              </a:tblGrid>
              <a:tr h="495450">
                <a:tc>
                  <a:txBody>
                    <a:bodyPr/>
                    <a:lstStyle/>
                    <a:p>
                      <a:pPr marL="0" lvl="0" indent="0" algn="ctr" rtl="0">
                        <a:spcBef>
                          <a:spcPts val="0"/>
                        </a:spcBef>
                        <a:spcAft>
                          <a:spcPts val="0"/>
                        </a:spcAft>
                        <a:buNone/>
                      </a:pP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Estimate</a:t>
                      </a:r>
                      <a:endParaRPr sz="1200" b="1">
                        <a:latin typeface="Catamaran"/>
                        <a:ea typeface="Catamaran"/>
                        <a:cs typeface="Catamaran"/>
                        <a:sym typeface="Catamaran"/>
                      </a:endParaRPr>
                    </a:p>
                    <a:p>
                      <a:pPr marL="0" lvl="0" indent="0" algn="ctr" rtl="0">
                        <a:spcBef>
                          <a:spcPts val="0"/>
                        </a:spcBef>
                        <a:spcAft>
                          <a:spcPts val="0"/>
                        </a:spcAft>
                        <a:buNone/>
                      </a:pPr>
                      <a:r>
                        <a:rPr lang="en" sz="1200" b="1">
                          <a:latin typeface="Catamaran"/>
                          <a:ea typeface="Catamaran"/>
                          <a:cs typeface="Catamaran"/>
                          <a:sym typeface="Catamaran"/>
                        </a:rPr>
                        <a:t>(Walk)</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P-Value</a:t>
                      </a:r>
                      <a:endParaRPr sz="1200" b="1">
                        <a:latin typeface="Catamaran"/>
                        <a:ea typeface="Catamaran"/>
                        <a:cs typeface="Catamaran"/>
                        <a:sym typeface="Catamaran"/>
                      </a:endParaRPr>
                    </a:p>
                    <a:p>
                      <a:pPr marL="0" lvl="0" indent="0" algn="ctr" rtl="0">
                        <a:spcBef>
                          <a:spcPts val="0"/>
                        </a:spcBef>
                        <a:spcAft>
                          <a:spcPts val="0"/>
                        </a:spcAft>
                        <a:buNone/>
                      </a:pPr>
                      <a:r>
                        <a:rPr lang="en" sz="1200" b="1">
                          <a:latin typeface="Catamaran"/>
                          <a:ea typeface="Catamaran"/>
                          <a:cs typeface="Catamaran"/>
                          <a:sym typeface="Catamaran"/>
                        </a:rPr>
                        <a:t>(Walk)</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Estimate</a:t>
                      </a:r>
                      <a:endParaRPr sz="1200" b="1">
                        <a:latin typeface="Catamaran"/>
                        <a:ea typeface="Catamaran"/>
                        <a:cs typeface="Catamaran"/>
                        <a:sym typeface="Catamaran"/>
                      </a:endParaRPr>
                    </a:p>
                    <a:p>
                      <a:pPr marL="0" lvl="0" indent="0" algn="ctr" rtl="0">
                        <a:spcBef>
                          <a:spcPts val="0"/>
                        </a:spcBef>
                        <a:spcAft>
                          <a:spcPts val="0"/>
                        </a:spcAft>
                        <a:buNone/>
                      </a:pPr>
                      <a:r>
                        <a:rPr lang="en" sz="1200" b="1">
                          <a:latin typeface="Catamaran"/>
                          <a:ea typeface="Catamaran"/>
                          <a:cs typeface="Catamaran"/>
                          <a:sym typeface="Catamaran"/>
                        </a:rPr>
                        <a:t>(Run)</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P-Value</a:t>
                      </a:r>
                      <a:endParaRPr sz="1200" b="1">
                        <a:latin typeface="Catamaran"/>
                        <a:ea typeface="Catamaran"/>
                        <a:cs typeface="Catamaran"/>
                        <a:sym typeface="Catamaran"/>
                      </a:endParaRPr>
                    </a:p>
                    <a:p>
                      <a:pPr marL="0" lvl="0" indent="0" algn="ctr" rtl="0">
                        <a:spcBef>
                          <a:spcPts val="0"/>
                        </a:spcBef>
                        <a:spcAft>
                          <a:spcPts val="0"/>
                        </a:spcAft>
                        <a:buNone/>
                      </a:pPr>
                      <a:r>
                        <a:rPr lang="en" sz="1200" b="1">
                          <a:latin typeface="Catamaran"/>
                          <a:ea typeface="Catamaran"/>
                          <a:cs typeface="Catamaran"/>
                          <a:sym typeface="Catamaran"/>
                        </a:rPr>
                        <a:t>(Run)</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Estimate (Bike)</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Catamaran"/>
                          <a:ea typeface="Catamaran"/>
                          <a:cs typeface="Catamaran"/>
                          <a:sym typeface="Catamaran"/>
                        </a:rPr>
                        <a:t>P-Value</a:t>
                      </a:r>
                      <a:endParaRPr sz="1200" b="1">
                        <a:latin typeface="Catamaran"/>
                        <a:ea typeface="Catamaran"/>
                        <a:cs typeface="Catamaran"/>
                        <a:sym typeface="Catamaran"/>
                      </a:endParaRPr>
                    </a:p>
                    <a:p>
                      <a:pPr marL="0" lvl="0" indent="0" algn="ctr" rtl="0">
                        <a:spcBef>
                          <a:spcPts val="0"/>
                        </a:spcBef>
                        <a:spcAft>
                          <a:spcPts val="0"/>
                        </a:spcAft>
                        <a:buNone/>
                      </a:pPr>
                      <a:r>
                        <a:rPr lang="en" sz="1200" b="1">
                          <a:latin typeface="Catamaran"/>
                          <a:ea typeface="Catamaran"/>
                          <a:cs typeface="Catamaran"/>
                          <a:sym typeface="Catamaran"/>
                        </a:rPr>
                        <a:t>(Bike)</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30300">
                <a:tc>
                  <a:txBody>
                    <a:bodyPr/>
                    <a:lstStyle/>
                    <a:p>
                      <a:pPr marL="0" lvl="0" indent="0" algn="ctr" rtl="0">
                        <a:spcBef>
                          <a:spcPts val="0"/>
                        </a:spcBef>
                        <a:spcAft>
                          <a:spcPts val="0"/>
                        </a:spcAft>
                        <a:buNone/>
                      </a:pPr>
                      <a:r>
                        <a:rPr lang="en" sz="1200" b="1">
                          <a:latin typeface="Catamaran"/>
                          <a:ea typeface="Catamaran"/>
                          <a:cs typeface="Catamaran"/>
                          <a:sym typeface="Catamaran"/>
                        </a:rPr>
                        <a:t>Intercept</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0.517024</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5.99e-08</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0.96264</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0.837301</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0300">
                <a:tc>
                  <a:txBody>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AU</a:t>
                      </a:r>
                      <a:r>
                        <a:rPr lang="en" sz="1200" b="1" baseline="-25000">
                          <a:solidFill>
                            <a:schemeClr val="dk1"/>
                          </a:solidFill>
                          <a:latin typeface="Catamaran"/>
                          <a:ea typeface="Catamaran"/>
                          <a:cs typeface="Catamaran"/>
                          <a:sym typeface="Catamaran"/>
                        </a:rPr>
                        <a:t>i</a:t>
                      </a:r>
                      <a:r>
                        <a:rPr lang="en" sz="1200" b="1">
                          <a:solidFill>
                            <a:schemeClr val="dk1"/>
                          </a:solidFill>
                          <a:latin typeface="Catamaran"/>
                          <a:ea typeface="Catamaran"/>
                          <a:cs typeface="Catamaran"/>
                          <a:sym typeface="Catamaran"/>
                        </a:rPr>
                        <a:t> (App Usage)- </a:t>
                      </a:r>
                      <a:r>
                        <a:rPr lang="en" b="1">
                          <a:solidFill>
                            <a:schemeClr val="dk1"/>
                          </a:solidFill>
                          <a:latin typeface="Catamaran"/>
                          <a:ea typeface="Catamaran"/>
                          <a:cs typeface="Catamaran"/>
                          <a:sym typeface="Catamaran"/>
                        </a:rPr>
                        <a:t>β1</a:t>
                      </a:r>
                      <a:endParaRPr sz="12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accent3"/>
                          </a:solidFill>
                          <a:latin typeface="Catamaran"/>
                          <a:ea typeface="Catamaran"/>
                          <a:cs typeface="Catamaran"/>
                          <a:sym typeface="Catamaran"/>
                        </a:rPr>
                        <a:t>0.196049</a:t>
                      </a:r>
                      <a:endParaRPr sz="1500">
                        <a:solidFill>
                          <a:schemeClr val="accent3"/>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5.13e-08</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-0.15579</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1.17e-14</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-0.131741</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1.18e-12</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0600">
                <a:tc>
                  <a:txBody>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OP</a:t>
                      </a:r>
                      <a:r>
                        <a:rPr lang="en" sz="1200" b="1" baseline="-25000">
                          <a:solidFill>
                            <a:schemeClr val="dk1"/>
                          </a:solidFill>
                          <a:latin typeface="Catamaran"/>
                          <a:ea typeface="Catamaran"/>
                          <a:cs typeface="Catamaran"/>
                          <a:sym typeface="Catamaran"/>
                        </a:rPr>
                        <a:t>i</a:t>
                      </a:r>
                      <a:r>
                        <a:rPr lang="en" sz="1200" b="1">
                          <a:solidFill>
                            <a:schemeClr val="dk1"/>
                          </a:solidFill>
                          <a:latin typeface="Catamaran"/>
                          <a:ea typeface="Catamaran"/>
                          <a:cs typeface="Catamaran"/>
                          <a:sym typeface="Catamaran"/>
                        </a:rPr>
                        <a:t> (Frequency of exercise before using Pokemon Go)-</a:t>
                      </a:r>
                      <a:r>
                        <a:rPr lang="en" b="1">
                          <a:solidFill>
                            <a:schemeClr val="dk1"/>
                          </a:solidFill>
                          <a:latin typeface="Catamaran"/>
                          <a:ea typeface="Catamaran"/>
                          <a:cs typeface="Catamaran"/>
                          <a:sym typeface="Catamaran"/>
                        </a:rPr>
                        <a:t>β2</a:t>
                      </a:r>
                      <a:endParaRPr sz="12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-0.071454</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0.000173</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-0.11129</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2.05e-09</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-0.098020</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1.79e-06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0300">
                <a:tc>
                  <a:txBody>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Gender</a:t>
                      </a:r>
                      <a:r>
                        <a:rPr lang="en" sz="1200" b="1" baseline="-25000">
                          <a:solidFill>
                            <a:schemeClr val="dk1"/>
                          </a:solidFill>
                          <a:latin typeface="Catamaran"/>
                          <a:ea typeface="Catamaran"/>
                          <a:cs typeface="Catamaran"/>
                          <a:sym typeface="Catamaran"/>
                        </a:rPr>
                        <a:t>i- </a:t>
                      </a:r>
                      <a:r>
                        <a:rPr lang="en" b="1">
                          <a:solidFill>
                            <a:schemeClr val="dk1"/>
                          </a:solidFill>
                          <a:latin typeface="Catamaran"/>
                          <a:ea typeface="Catamaran"/>
                          <a:cs typeface="Catamaran"/>
                          <a:sym typeface="Catamaran"/>
                        </a:rPr>
                        <a:t>β3</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 0.179996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0.000427</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0.09011</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0.0533</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0.102465</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0.0243</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0300">
                <a:tc>
                  <a:txBody>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SS</a:t>
                      </a:r>
                      <a:r>
                        <a:rPr lang="en" sz="1200" b="1" baseline="-25000">
                          <a:solidFill>
                            <a:schemeClr val="dk1"/>
                          </a:solidFill>
                          <a:latin typeface="Catamaran"/>
                          <a:ea typeface="Catamaran"/>
                          <a:cs typeface="Catamaran"/>
                          <a:sym typeface="Catamaran"/>
                        </a:rPr>
                        <a:t>i</a:t>
                      </a:r>
                      <a:r>
                        <a:rPr lang="en" sz="1200" b="1">
                          <a:solidFill>
                            <a:schemeClr val="dk1"/>
                          </a:solidFill>
                          <a:latin typeface="Catamaran"/>
                          <a:ea typeface="Catamaran"/>
                          <a:cs typeface="Catamaran"/>
                          <a:sym typeface="Catamaran"/>
                        </a:rPr>
                        <a:t> (Social Sharing)-</a:t>
                      </a:r>
                      <a:r>
                        <a:rPr lang="en" b="1">
                          <a:solidFill>
                            <a:schemeClr val="dk1"/>
                          </a:solidFill>
                          <a:latin typeface="Catamaran"/>
                          <a:ea typeface="Catamaran"/>
                          <a:cs typeface="Catamaran"/>
                          <a:sym typeface="Catamaran"/>
                        </a:rPr>
                        <a:t>β4</a:t>
                      </a:r>
                      <a:endParaRPr sz="1200" b="1">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0.257709</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0.19032</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0.164415</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2.47e-14</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30125">
                <a:tc>
                  <a:txBody>
                    <a:bodyPr/>
                    <a:lstStyle/>
                    <a:p>
                      <a:pPr marL="0" marR="0" lvl="0" indent="0" algn="ctr" rtl="0">
                        <a:lnSpc>
                          <a:spcPct val="100000"/>
                        </a:lnSpc>
                        <a:spcBef>
                          <a:spcPts val="0"/>
                        </a:spcBef>
                        <a:spcAft>
                          <a:spcPts val="0"/>
                        </a:spcAft>
                        <a:buNone/>
                      </a:pPr>
                      <a:r>
                        <a:rPr lang="en" sz="1200" b="1">
                          <a:solidFill>
                            <a:schemeClr val="dk1"/>
                          </a:solidFill>
                          <a:latin typeface="Catamaran"/>
                          <a:ea typeface="Catamaran"/>
                          <a:cs typeface="Catamaran"/>
                          <a:sym typeface="Catamaran"/>
                        </a:rPr>
                        <a:t>AUi* OPi - θ   </a:t>
                      </a:r>
                      <a:endParaRPr sz="1200" b="1">
                        <a:solidFill>
                          <a:schemeClr val="dk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0.073969</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0.10465</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 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0.099421</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Catamaran"/>
                          <a:ea typeface="Catamaran"/>
                          <a:cs typeface="Catamaran"/>
                          <a:sym typeface="Catamaran"/>
                        </a:rPr>
                        <a:t>&lt;2e-16</a:t>
                      </a:r>
                      <a:endParaRPr sz="1500">
                        <a:solidFill>
                          <a:schemeClr val="lt1"/>
                        </a:solidFill>
                        <a:latin typeface="Catamaran"/>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6"/>
          <p:cNvSpPr txBox="1">
            <a:spLocks noGrp="1"/>
          </p:cNvSpPr>
          <p:nvPr>
            <p:ph type="body" idx="1"/>
          </p:nvPr>
        </p:nvSpPr>
        <p:spPr>
          <a:xfrm>
            <a:off x="720000" y="1074100"/>
            <a:ext cx="7896300" cy="3682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a:t>Pokémon GO </a:t>
            </a:r>
            <a:r>
              <a:rPr lang="en">
                <a:solidFill>
                  <a:schemeClr val="accent3"/>
                </a:solidFill>
              </a:rPr>
              <a:t>causes players to increase their level of activity</a:t>
            </a:r>
            <a:r>
              <a:rPr lang="en"/>
              <a:t> but  this effect is only seen in the frequency of walking that players have done for the purpose of the game</a:t>
            </a:r>
            <a:endParaRPr/>
          </a:p>
          <a:p>
            <a:pPr marL="457200" lvl="0" indent="-330200" algn="l" rtl="0">
              <a:lnSpc>
                <a:spcPct val="115000"/>
              </a:lnSpc>
              <a:spcBef>
                <a:spcPts val="0"/>
              </a:spcBef>
              <a:spcAft>
                <a:spcPts val="0"/>
              </a:spcAft>
              <a:buSzPts val="1600"/>
              <a:buChar char="●"/>
            </a:pPr>
            <a:r>
              <a:rPr lang="en"/>
              <a:t>The app </a:t>
            </a:r>
            <a:r>
              <a:rPr lang="en">
                <a:solidFill>
                  <a:schemeClr val="accent3"/>
                </a:solidFill>
              </a:rPr>
              <a:t>causes players to decrease their level of activity</a:t>
            </a:r>
            <a:r>
              <a:rPr lang="en"/>
              <a:t> for running and biking, This is due to the fact this game can only be played optimally while Walking.  Certain features of the app (egg hatch, pokemon spawns) do not work when you are running or biking. 1</a:t>
            </a:r>
            <a:endParaRPr/>
          </a:p>
          <a:p>
            <a:pPr marL="457200" lvl="0" indent="-330200" algn="l" rtl="0">
              <a:lnSpc>
                <a:spcPct val="115000"/>
              </a:lnSpc>
              <a:spcBef>
                <a:spcPts val="0"/>
              </a:spcBef>
              <a:spcAft>
                <a:spcPts val="0"/>
              </a:spcAft>
              <a:buSzPts val="1600"/>
              <a:buChar char="●"/>
            </a:pPr>
            <a:r>
              <a:rPr lang="en"/>
              <a:t>Including an interaction </a:t>
            </a:r>
            <a:endParaRPr/>
          </a:p>
          <a:p>
            <a:pPr marL="914400" lvl="1" indent="-317500" algn="l" rtl="0">
              <a:lnSpc>
                <a:spcPct val="115000"/>
              </a:lnSpc>
              <a:spcBef>
                <a:spcPts val="0"/>
              </a:spcBef>
              <a:spcAft>
                <a:spcPts val="0"/>
              </a:spcAft>
              <a:buSzPts val="1400"/>
              <a:buChar char="○"/>
            </a:pPr>
            <a:r>
              <a:rPr lang="en"/>
              <a:t>The difference in marginal effect of app usage upon walking for different levels of social sharing is insignificant</a:t>
            </a:r>
            <a:endParaRPr/>
          </a:p>
          <a:p>
            <a:pPr marL="914400" lvl="1" indent="-317500" algn="l" rtl="0">
              <a:lnSpc>
                <a:spcPct val="115000"/>
              </a:lnSpc>
              <a:spcBef>
                <a:spcPts val="0"/>
              </a:spcBef>
              <a:spcAft>
                <a:spcPts val="0"/>
              </a:spcAft>
              <a:buSzPts val="1400"/>
              <a:buChar char="○"/>
            </a:pPr>
            <a:r>
              <a:rPr lang="en"/>
              <a:t>The marginal effect of app usage on Physical activity is however different for different levels of Past physical activity</a:t>
            </a:r>
            <a:endParaRPr/>
          </a:p>
          <a:p>
            <a:pPr marL="457200" lvl="0" indent="-330200" algn="l" rtl="0">
              <a:lnSpc>
                <a:spcPct val="115000"/>
              </a:lnSpc>
              <a:spcBef>
                <a:spcPts val="0"/>
              </a:spcBef>
              <a:spcAft>
                <a:spcPts val="0"/>
              </a:spcAft>
              <a:buSzPts val="1600"/>
              <a:buChar char="●"/>
            </a:pPr>
            <a:r>
              <a:rPr lang="en"/>
              <a:t>Males on average have a greater increase in Physical activity as compared to Females</a:t>
            </a:r>
            <a:endParaRPr/>
          </a:p>
          <a:p>
            <a:pPr marL="457200" lvl="0" indent="-330200" algn="l" rtl="0">
              <a:lnSpc>
                <a:spcPct val="115000"/>
              </a:lnSpc>
              <a:spcBef>
                <a:spcPts val="0"/>
              </a:spcBef>
              <a:spcAft>
                <a:spcPts val="0"/>
              </a:spcAft>
              <a:buSzPts val="1600"/>
              <a:buChar char="●"/>
            </a:pPr>
            <a:r>
              <a:rPr lang="en"/>
              <a:t>Age and education had no significant impact </a:t>
            </a:r>
            <a:endParaRPr/>
          </a:p>
          <a:p>
            <a:pPr marL="0" lvl="0" indent="0" algn="l" rtl="0">
              <a:lnSpc>
                <a:spcPct val="115000"/>
              </a:lnSpc>
              <a:spcBef>
                <a:spcPts val="0"/>
              </a:spcBef>
              <a:spcAft>
                <a:spcPts val="0"/>
              </a:spcAft>
              <a:buNone/>
            </a:pPr>
            <a:endParaRPr/>
          </a:p>
        </p:txBody>
      </p:sp>
      <p:sp>
        <p:nvSpPr>
          <p:cNvPr id="705" name="Google Shape;705;p66"/>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FINDINGS (REGRESSION)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7"/>
          <p:cNvSpPr txBox="1">
            <a:spLocks noGrp="1"/>
          </p:cNvSpPr>
          <p:nvPr>
            <p:ph type="body" idx="1"/>
          </p:nvPr>
        </p:nvSpPr>
        <p:spPr>
          <a:xfrm>
            <a:off x="720000" y="1205150"/>
            <a:ext cx="7473600" cy="3430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a:t>T test shows that there is </a:t>
            </a:r>
            <a:r>
              <a:rPr lang="en">
                <a:solidFill>
                  <a:schemeClr val="accent3"/>
                </a:solidFill>
              </a:rPr>
              <a:t>no significant difference</a:t>
            </a:r>
            <a:r>
              <a:rPr lang="en"/>
              <a:t> between the two groups (those who did not/ barely played and active players) frequency of physical activity before the introduction of Pokémon GO</a:t>
            </a:r>
            <a:endParaRPr sz="1500"/>
          </a:p>
          <a:p>
            <a:pPr marL="457200" lvl="0" indent="-330200" algn="l" rtl="0">
              <a:lnSpc>
                <a:spcPct val="115000"/>
              </a:lnSpc>
              <a:spcBef>
                <a:spcPts val="0"/>
              </a:spcBef>
              <a:spcAft>
                <a:spcPts val="0"/>
              </a:spcAft>
              <a:buSzPts val="1600"/>
              <a:buChar char="●"/>
            </a:pPr>
            <a:r>
              <a:rPr lang="en"/>
              <a:t>We see a </a:t>
            </a:r>
            <a:r>
              <a:rPr lang="en">
                <a:solidFill>
                  <a:schemeClr val="accent3"/>
                </a:solidFill>
              </a:rPr>
              <a:t>difference at the threshold of app_usage = 2 </a:t>
            </a:r>
            <a:r>
              <a:rPr lang="en"/>
              <a:t>(meaning that a player has used the Pokémon GO app over 3o minutes for 2 times in the past month) </a:t>
            </a:r>
            <a:endParaRPr/>
          </a:p>
          <a:p>
            <a:pPr marL="457200" lvl="0" indent="-330200" algn="l" rtl="0">
              <a:lnSpc>
                <a:spcPct val="115000"/>
              </a:lnSpc>
              <a:spcBef>
                <a:spcPts val="0"/>
              </a:spcBef>
              <a:spcAft>
                <a:spcPts val="0"/>
              </a:spcAft>
              <a:buSzPts val="1600"/>
              <a:buChar char="●"/>
            </a:pPr>
            <a:r>
              <a:rPr lang="en"/>
              <a:t>The impact of this intervention (app_usage = 2) is measured by our model.</a:t>
            </a:r>
            <a:endParaRPr/>
          </a:p>
          <a:p>
            <a:pPr marL="914400" lvl="1" indent="-317500" algn="l" rtl="0">
              <a:lnSpc>
                <a:spcPct val="115000"/>
              </a:lnSpc>
              <a:spcBef>
                <a:spcPts val="0"/>
              </a:spcBef>
              <a:spcAft>
                <a:spcPts val="0"/>
              </a:spcAft>
              <a:buSzPts val="1400"/>
              <a:buChar char="○"/>
            </a:pPr>
            <a:r>
              <a:rPr lang="en"/>
              <a:t>When controlling for social sharing, the level of increase from before the threshold is 14.84%</a:t>
            </a:r>
            <a:endParaRPr/>
          </a:p>
          <a:p>
            <a:pPr marL="914400" lvl="1" indent="-317500" algn="l" rtl="0">
              <a:lnSpc>
                <a:spcPct val="115000"/>
              </a:lnSpc>
              <a:spcBef>
                <a:spcPts val="0"/>
              </a:spcBef>
              <a:spcAft>
                <a:spcPts val="0"/>
              </a:spcAft>
              <a:buSzPts val="1400"/>
              <a:buChar char="○"/>
            </a:pPr>
            <a:r>
              <a:rPr lang="en"/>
              <a:t>When controlling for education or age, we cannot conclude that there is an increase around the threshold</a:t>
            </a:r>
            <a:endParaRPr/>
          </a:p>
        </p:txBody>
      </p:sp>
      <p:sp>
        <p:nvSpPr>
          <p:cNvPr id="711" name="Google Shape;711;p67"/>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FINDINGS (RD)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8"/>
          <p:cNvSpPr txBox="1">
            <a:spLocks noGrp="1"/>
          </p:cNvSpPr>
          <p:nvPr>
            <p:ph type="title"/>
          </p:nvPr>
        </p:nvSpPr>
        <p:spPr>
          <a:xfrm>
            <a:off x="722375" y="2000102"/>
            <a:ext cx="4929900" cy="22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300"/>
              <a:t>CONCLUSIONS / LIMITATIONS</a:t>
            </a:r>
            <a:endParaRPr sz="7300"/>
          </a:p>
        </p:txBody>
      </p:sp>
      <p:sp>
        <p:nvSpPr>
          <p:cNvPr id="717" name="Google Shape;717;p68"/>
          <p:cNvSpPr txBox="1">
            <a:spLocks noGrp="1"/>
          </p:cNvSpPr>
          <p:nvPr>
            <p:ph type="title" idx="2"/>
          </p:nvPr>
        </p:nvSpPr>
        <p:spPr>
          <a:xfrm>
            <a:off x="722375" y="1221386"/>
            <a:ext cx="1313100" cy="95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9"/>
          <p:cNvSpPr txBox="1">
            <a:spLocks noGrp="1"/>
          </p:cNvSpPr>
          <p:nvPr>
            <p:ph type="body" idx="4294967295"/>
          </p:nvPr>
        </p:nvSpPr>
        <p:spPr>
          <a:xfrm>
            <a:off x="129450" y="3374511"/>
            <a:ext cx="3991200" cy="1049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400"/>
              <a:t>As the frequency of using Pokemon GO increases for an individual, the individual will engage more frequently in walking for the purpose of playing the game</a:t>
            </a:r>
            <a:endParaRPr sz="1400"/>
          </a:p>
        </p:txBody>
      </p:sp>
      <p:sp>
        <p:nvSpPr>
          <p:cNvPr id="723" name="Google Shape;723;p69"/>
          <p:cNvSpPr txBox="1">
            <a:spLocks noGrp="1"/>
          </p:cNvSpPr>
          <p:nvPr>
            <p:ph type="title" idx="4294967295"/>
          </p:nvPr>
        </p:nvSpPr>
        <p:spPr>
          <a:xfrm>
            <a:off x="490850" y="124675"/>
            <a:ext cx="68934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Pokemon GO: Inhibitor of Physical Activity </a:t>
            </a:r>
            <a:endParaRPr/>
          </a:p>
        </p:txBody>
      </p:sp>
      <p:pic>
        <p:nvPicPr>
          <p:cNvPr id="724" name="Google Shape;724;p69"/>
          <p:cNvPicPr preferRelativeResize="0"/>
          <p:nvPr/>
        </p:nvPicPr>
        <p:blipFill>
          <a:blip r:embed="rId3">
            <a:alphaModFix/>
          </a:blip>
          <a:stretch>
            <a:fillRect/>
          </a:stretch>
        </p:blipFill>
        <p:spPr>
          <a:xfrm>
            <a:off x="607838" y="979800"/>
            <a:ext cx="3220970" cy="1812825"/>
          </a:xfrm>
          <a:prstGeom prst="rect">
            <a:avLst/>
          </a:prstGeom>
          <a:noFill/>
          <a:ln>
            <a:noFill/>
          </a:ln>
        </p:spPr>
      </p:pic>
      <p:sp>
        <p:nvSpPr>
          <p:cNvPr id="725" name="Google Shape;725;p69"/>
          <p:cNvSpPr txBox="1">
            <a:spLocks noGrp="1"/>
          </p:cNvSpPr>
          <p:nvPr>
            <p:ph type="title" idx="4294967295"/>
          </p:nvPr>
        </p:nvSpPr>
        <p:spPr>
          <a:xfrm>
            <a:off x="5400175" y="3330850"/>
            <a:ext cx="3326100" cy="6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0">
                <a:solidFill>
                  <a:schemeClr val="lt1"/>
                </a:solidFill>
                <a:latin typeface="Catamaran"/>
                <a:ea typeface="Catamaran"/>
                <a:cs typeface="Catamaran"/>
                <a:sym typeface="Catamaran"/>
              </a:rPr>
              <a:t>Does playing Pokemon GO have a positive influence on user’s physical health?</a:t>
            </a:r>
            <a:endParaRPr sz="1300" b="0">
              <a:solidFill>
                <a:schemeClr val="lt1"/>
              </a:solidFill>
              <a:latin typeface="Catamaran"/>
              <a:ea typeface="Catamaran"/>
              <a:cs typeface="Catamaran"/>
              <a:sym typeface="Catamaran"/>
            </a:endParaRPr>
          </a:p>
        </p:txBody>
      </p:sp>
      <p:pic>
        <p:nvPicPr>
          <p:cNvPr id="726" name="Google Shape;726;p69"/>
          <p:cNvPicPr preferRelativeResize="0"/>
          <p:nvPr/>
        </p:nvPicPr>
        <p:blipFill>
          <a:blip r:embed="rId4">
            <a:alphaModFix/>
          </a:blip>
          <a:stretch>
            <a:fillRect/>
          </a:stretch>
        </p:blipFill>
        <p:spPr>
          <a:xfrm>
            <a:off x="5357750" y="1022250"/>
            <a:ext cx="3220950" cy="1812825"/>
          </a:xfrm>
          <a:prstGeom prst="rect">
            <a:avLst/>
          </a:prstGeom>
          <a:noFill/>
          <a:ln>
            <a:noFill/>
          </a:ln>
        </p:spPr>
      </p:pic>
      <p:sp>
        <p:nvSpPr>
          <p:cNvPr id="727" name="Google Shape;727;p69"/>
          <p:cNvSpPr txBox="1">
            <a:spLocks noGrp="1"/>
          </p:cNvSpPr>
          <p:nvPr>
            <p:ph type="title" idx="4294967295"/>
          </p:nvPr>
        </p:nvSpPr>
        <p:spPr>
          <a:xfrm>
            <a:off x="5259575" y="2841075"/>
            <a:ext cx="34173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tamaran"/>
                <a:ea typeface="Catamaran"/>
                <a:cs typeface="Catamaran"/>
                <a:sym typeface="Catamaran"/>
              </a:rPr>
              <a:t>What We Wanted To Know</a:t>
            </a:r>
            <a:endParaRPr sz="1800">
              <a:latin typeface="Catamaran"/>
              <a:ea typeface="Catamaran"/>
              <a:cs typeface="Catamaran"/>
              <a:sym typeface="Catamaran"/>
            </a:endParaRPr>
          </a:p>
        </p:txBody>
      </p:sp>
      <p:sp>
        <p:nvSpPr>
          <p:cNvPr id="728" name="Google Shape;728;p69"/>
          <p:cNvSpPr/>
          <p:nvPr/>
        </p:nvSpPr>
        <p:spPr>
          <a:xfrm>
            <a:off x="4181675" y="1607663"/>
            <a:ext cx="823200" cy="642000"/>
          </a:xfrm>
          <a:prstGeom prst="striped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9"/>
          <p:cNvSpPr txBox="1"/>
          <p:nvPr/>
        </p:nvSpPr>
        <p:spPr>
          <a:xfrm rot="-7051">
            <a:off x="243721" y="2796670"/>
            <a:ext cx="3949208" cy="68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chemeClr val="accent3"/>
                </a:solidFill>
                <a:latin typeface="Catamaran"/>
                <a:ea typeface="Catamaran"/>
                <a:cs typeface="Catamaran"/>
                <a:sym typeface="Catamaran"/>
              </a:rPr>
              <a:t> Based on the result of Linear Regression</a:t>
            </a:r>
            <a:endParaRPr sz="1500" b="1">
              <a:solidFill>
                <a:schemeClr val="accent3"/>
              </a:solidFill>
              <a:latin typeface="Catamaran"/>
              <a:ea typeface="Catamaran"/>
              <a:cs typeface="Catamaran"/>
              <a:sym typeface="Catamaran"/>
            </a:endParaRPr>
          </a:p>
          <a:p>
            <a:pPr marL="0" lvl="0" indent="0" algn="ctr" rtl="0">
              <a:lnSpc>
                <a:spcPct val="115000"/>
              </a:lnSpc>
              <a:spcBef>
                <a:spcPts val="0"/>
              </a:spcBef>
              <a:spcAft>
                <a:spcPts val="0"/>
              </a:spcAft>
              <a:buNone/>
            </a:pPr>
            <a:r>
              <a:rPr lang="en" sz="1500" b="1">
                <a:solidFill>
                  <a:schemeClr val="accent3"/>
                </a:solidFill>
                <a:latin typeface="Catamaran"/>
                <a:ea typeface="Catamaran"/>
                <a:cs typeface="Catamaran"/>
                <a:sym typeface="Catamaran"/>
              </a:rPr>
              <a:t>Regression Discontinuity</a:t>
            </a:r>
            <a:endParaRPr sz="1500" b="1">
              <a:solidFill>
                <a:schemeClr val="accent3"/>
              </a:solidFill>
              <a:latin typeface="Catamaran"/>
              <a:ea typeface="Catamaran"/>
              <a:cs typeface="Catamaran"/>
              <a:sym typeface="Catamaran"/>
            </a:endParaRPr>
          </a:p>
        </p:txBody>
      </p:sp>
      <p:sp>
        <p:nvSpPr>
          <p:cNvPr id="730" name="Google Shape;730;p69"/>
          <p:cNvSpPr txBox="1">
            <a:spLocks noGrp="1"/>
          </p:cNvSpPr>
          <p:nvPr>
            <p:ph type="title" idx="4294967295"/>
          </p:nvPr>
        </p:nvSpPr>
        <p:spPr>
          <a:xfrm>
            <a:off x="5305175" y="3952050"/>
            <a:ext cx="3326100" cy="68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5"/>
                </a:solidFill>
                <a:latin typeface="Catamaran"/>
                <a:ea typeface="Catamaran"/>
                <a:cs typeface="Catamaran"/>
                <a:sym typeface="Catamaran"/>
              </a:rPr>
              <a:t>Yes, especially walking</a:t>
            </a:r>
            <a:endParaRPr sz="2500">
              <a:solidFill>
                <a:schemeClr val="accent5"/>
              </a:solidFill>
              <a:latin typeface="Catamaran"/>
              <a:ea typeface="Catamaran"/>
              <a:cs typeface="Catamaran"/>
              <a:sym typeface="Catamar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0"/>
          <p:cNvSpPr txBox="1">
            <a:spLocks noGrp="1"/>
          </p:cNvSpPr>
          <p:nvPr>
            <p:ph type="title" idx="4294967295"/>
          </p:nvPr>
        </p:nvSpPr>
        <p:spPr>
          <a:xfrm>
            <a:off x="270350" y="-27725"/>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 with our project result</a:t>
            </a:r>
            <a:endParaRPr/>
          </a:p>
        </p:txBody>
      </p:sp>
      <p:sp>
        <p:nvSpPr>
          <p:cNvPr id="736" name="Google Shape;736;p70"/>
          <p:cNvSpPr txBox="1">
            <a:spLocks noGrp="1"/>
          </p:cNvSpPr>
          <p:nvPr>
            <p:ph type="title" idx="4294967295"/>
          </p:nvPr>
        </p:nvSpPr>
        <p:spPr>
          <a:xfrm>
            <a:off x="328125" y="460235"/>
            <a:ext cx="5340300" cy="4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5"/>
                </a:solidFill>
              </a:rPr>
              <a:t>With the project result, NIANTIC Can successfully...</a:t>
            </a:r>
            <a:r>
              <a:rPr lang="en" sz="2400" b="0">
                <a:solidFill>
                  <a:schemeClr val="accent5"/>
                </a:solidFill>
              </a:rPr>
              <a:t> </a:t>
            </a:r>
            <a:endParaRPr sz="2400" b="0">
              <a:solidFill>
                <a:schemeClr val="accent5"/>
              </a:solidFill>
            </a:endParaRPr>
          </a:p>
        </p:txBody>
      </p:sp>
      <p:sp>
        <p:nvSpPr>
          <p:cNvPr id="737" name="Google Shape;737;p70"/>
          <p:cNvSpPr txBox="1">
            <a:spLocks noGrp="1"/>
          </p:cNvSpPr>
          <p:nvPr>
            <p:ph type="title" idx="4294967295"/>
          </p:nvPr>
        </p:nvSpPr>
        <p:spPr>
          <a:xfrm>
            <a:off x="1970575" y="968221"/>
            <a:ext cx="47430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b="0">
                <a:solidFill>
                  <a:schemeClr val="accent2"/>
                </a:solidFill>
              </a:rPr>
              <a:t>Develop on the new competitive strength point</a:t>
            </a:r>
            <a:endParaRPr sz="2600" b="0">
              <a:solidFill>
                <a:schemeClr val="accent2"/>
              </a:solidFill>
            </a:endParaRPr>
          </a:p>
        </p:txBody>
      </p:sp>
      <p:sp>
        <p:nvSpPr>
          <p:cNvPr id="738" name="Google Shape;738;p70"/>
          <p:cNvSpPr txBox="1"/>
          <p:nvPr/>
        </p:nvSpPr>
        <p:spPr>
          <a:xfrm>
            <a:off x="1945475" y="1448938"/>
            <a:ext cx="664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Catamaran"/>
                <a:ea typeface="Catamaran"/>
                <a:cs typeface="Catamaran"/>
                <a:sym typeface="Catamaran"/>
              </a:rPr>
              <a:t>Combined with plenty of studies supporting that Pokémon Go helps boost user’s mental health, the synergy will be great.</a:t>
            </a:r>
            <a:endParaRPr sz="1500">
              <a:solidFill>
                <a:schemeClr val="lt1"/>
              </a:solidFill>
              <a:latin typeface="Catamaran"/>
              <a:ea typeface="Catamaran"/>
              <a:cs typeface="Catamaran"/>
              <a:sym typeface="Catamaran"/>
            </a:endParaRPr>
          </a:p>
        </p:txBody>
      </p:sp>
      <p:sp>
        <p:nvSpPr>
          <p:cNvPr id="739" name="Google Shape;739;p70"/>
          <p:cNvSpPr txBox="1">
            <a:spLocks noGrp="1"/>
          </p:cNvSpPr>
          <p:nvPr>
            <p:ph type="title" idx="4294967295"/>
          </p:nvPr>
        </p:nvSpPr>
        <p:spPr>
          <a:xfrm>
            <a:off x="1970575" y="2357863"/>
            <a:ext cx="5601000" cy="5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b="0">
                <a:solidFill>
                  <a:schemeClr val="accent2"/>
                </a:solidFill>
              </a:rPr>
              <a:t>Opportunities of New Market Penetration</a:t>
            </a:r>
            <a:endParaRPr sz="2600" b="0">
              <a:solidFill>
                <a:schemeClr val="accent2"/>
              </a:solidFill>
            </a:endParaRPr>
          </a:p>
        </p:txBody>
      </p:sp>
      <p:sp>
        <p:nvSpPr>
          <p:cNvPr id="740" name="Google Shape;740;p70"/>
          <p:cNvSpPr txBox="1"/>
          <p:nvPr/>
        </p:nvSpPr>
        <p:spPr>
          <a:xfrm>
            <a:off x="1945475" y="2808775"/>
            <a:ext cx="7062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Catamaran"/>
                <a:ea typeface="Catamaran"/>
                <a:cs typeface="Catamaran"/>
                <a:sym typeface="Catamaran"/>
              </a:rPr>
              <a:t>Penetration to new health or physical activity related markets with huge size and potential (e.g. outdoor wearable industry through strategic alliance and more</a:t>
            </a:r>
            <a:endParaRPr sz="1500">
              <a:solidFill>
                <a:schemeClr val="lt1"/>
              </a:solidFill>
            </a:endParaRPr>
          </a:p>
        </p:txBody>
      </p:sp>
      <p:pic>
        <p:nvPicPr>
          <p:cNvPr id="741" name="Google Shape;741;p70"/>
          <p:cNvPicPr preferRelativeResize="0"/>
          <p:nvPr/>
        </p:nvPicPr>
        <p:blipFill>
          <a:blip r:embed="rId3">
            <a:alphaModFix/>
          </a:blip>
          <a:stretch>
            <a:fillRect/>
          </a:stretch>
        </p:blipFill>
        <p:spPr>
          <a:xfrm>
            <a:off x="548050" y="3760075"/>
            <a:ext cx="1271525" cy="1271525"/>
          </a:xfrm>
          <a:prstGeom prst="rect">
            <a:avLst/>
          </a:prstGeom>
          <a:noFill/>
          <a:ln>
            <a:noFill/>
          </a:ln>
        </p:spPr>
      </p:pic>
      <p:sp>
        <p:nvSpPr>
          <p:cNvPr id="742" name="Google Shape;742;p70"/>
          <p:cNvSpPr txBox="1">
            <a:spLocks noGrp="1"/>
          </p:cNvSpPr>
          <p:nvPr>
            <p:ph type="title" idx="4294967295"/>
          </p:nvPr>
        </p:nvSpPr>
        <p:spPr>
          <a:xfrm>
            <a:off x="1945476" y="3455275"/>
            <a:ext cx="5340300" cy="10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b="0">
                <a:solidFill>
                  <a:schemeClr val="accent2"/>
                </a:solidFill>
              </a:rPr>
              <a:t>Opportunities of New Segmentation / Targeting Strategy</a:t>
            </a:r>
            <a:endParaRPr sz="2600" b="0">
              <a:solidFill>
                <a:schemeClr val="accent2"/>
              </a:solidFill>
            </a:endParaRPr>
          </a:p>
        </p:txBody>
      </p:sp>
      <p:sp>
        <p:nvSpPr>
          <p:cNvPr id="743" name="Google Shape;743;p70"/>
          <p:cNvSpPr txBox="1"/>
          <p:nvPr/>
        </p:nvSpPr>
        <p:spPr>
          <a:xfrm>
            <a:off x="1970565" y="4092400"/>
            <a:ext cx="72762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Catamaran"/>
                <a:ea typeface="Catamaran"/>
                <a:cs typeface="Catamaran"/>
                <a:sym typeface="Catamaran"/>
              </a:rPr>
              <a:t>E.g. Parents with young children</a:t>
            </a:r>
            <a:endParaRPr sz="1500">
              <a:solidFill>
                <a:schemeClr val="lt1"/>
              </a:solidFill>
              <a:latin typeface="Catamaran"/>
              <a:ea typeface="Catamaran"/>
              <a:cs typeface="Catamaran"/>
              <a:sym typeface="Catamaran"/>
            </a:endParaRPr>
          </a:p>
          <a:p>
            <a:pPr marL="457200" lvl="0" indent="0" algn="l" rtl="0">
              <a:spcBef>
                <a:spcPts val="0"/>
              </a:spcBef>
              <a:spcAft>
                <a:spcPts val="0"/>
              </a:spcAft>
              <a:buNone/>
            </a:pPr>
            <a:r>
              <a:rPr lang="en">
                <a:solidFill>
                  <a:schemeClr val="lt1"/>
                </a:solidFill>
                <a:latin typeface="Catamaran"/>
                <a:ea typeface="Catamaran"/>
                <a:cs typeface="Catamaran"/>
                <a:sym typeface="Catamaran"/>
              </a:rPr>
              <a:t>- Parents concerned with children’s greatly increasing indoor spending time</a:t>
            </a:r>
            <a:endParaRPr>
              <a:solidFill>
                <a:schemeClr val="lt1"/>
              </a:solidFill>
              <a:latin typeface="Catamaran"/>
              <a:ea typeface="Catamaran"/>
              <a:cs typeface="Catamaran"/>
              <a:sym typeface="Catamaran"/>
            </a:endParaRPr>
          </a:p>
          <a:p>
            <a:pPr marL="457200" lvl="0" indent="0" algn="l" rtl="0">
              <a:spcBef>
                <a:spcPts val="0"/>
              </a:spcBef>
              <a:spcAft>
                <a:spcPts val="0"/>
              </a:spcAft>
              <a:buNone/>
            </a:pPr>
            <a:r>
              <a:rPr lang="en">
                <a:solidFill>
                  <a:schemeClr val="lt1"/>
                </a:solidFill>
                <a:latin typeface="Catamaran"/>
                <a:ea typeface="Catamaran"/>
                <a:cs typeface="Catamaran"/>
                <a:sym typeface="Catamaran"/>
              </a:rPr>
              <a:t>- Studies proving side benefits parents gain by playing Pokémon Go with children</a:t>
            </a:r>
            <a:endParaRPr>
              <a:solidFill>
                <a:schemeClr val="lt1"/>
              </a:solidFill>
              <a:latin typeface="Catamaran"/>
              <a:ea typeface="Catamaran"/>
              <a:cs typeface="Catamaran"/>
              <a:sym typeface="Catamaran"/>
            </a:endParaRPr>
          </a:p>
        </p:txBody>
      </p:sp>
      <p:pic>
        <p:nvPicPr>
          <p:cNvPr id="744" name="Google Shape;744;p70"/>
          <p:cNvPicPr preferRelativeResize="0"/>
          <p:nvPr/>
        </p:nvPicPr>
        <p:blipFill>
          <a:blip r:embed="rId4">
            <a:alphaModFix/>
          </a:blip>
          <a:stretch>
            <a:fillRect/>
          </a:stretch>
        </p:blipFill>
        <p:spPr>
          <a:xfrm>
            <a:off x="548050" y="2362437"/>
            <a:ext cx="1271524" cy="1281788"/>
          </a:xfrm>
          <a:prstGeom prst="rect">
            <a:avLst/>
          </a:prstGeom>
          <a:noFill/>
          <a:ln>
            <a:noFill/>
          </a:ln>
        </p:spPr>
      </p:pic>
      <p:pic>
        <p:nvPicPr>
          <p:cNvPr id="745" name="Google Shape;745;p70"/>
          <p:cNvPicPr preferRelativeResize="0"/>
          <p:nvPr/>
        </p:nvPicPr>
        <p:blipFill>
          <a:blip r:embed="rId5">
            <a:alphaModFix/>
          </a:blip>
          <a:stretch>
            <a:fillRect/>
          </a:stretch>
        </p:blipFill>
        <p:spPr>
          <a:xfrm>
            <a:off x="548038" y="975025"/>
            <a:ext cx="1271525" cy="12715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1"/>
          <p:cNvSpPr txBox="1">
            <a:spLocks noGrp="1"/>
          </p:cNvSpPr>
          <p:nvPr>
            <p:ph type="title" idx="4294967295"/>
          </p:nvPr>
        </p:nvSpPr>
        <p:spPr>
          <a:xfrm>
            <a:off x="490850" y="200875"/>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pic>
        <p:nvPicPr>
          <p:cNvPr id="751" name="Google Shape;751;p71"/>
          <p:cNvPicPr preferRelativeResize="0"/>
          <p:nvPr/>
        </p:nvPicPr>
        <p:blipFill>
          <a:blip r:embed="rId3">
            <a:alphaModFix/>
          </a:blip>
          <a:stretch>
            <a:fillRect/>
          </a:stretch>
        </p:blipFill>
        <p:spPr>
          <a:xfrm>
            <a:off x="6472825" y="1140287"/>
            <a:ext cx="1408850" cy="1408850"/>
          </a:xfrm>
          <a:prstGeom prst="rect">
            <a:avLst/>
          </a:prstGeom>
          <a:noFill/>
          <a:ln>
            <a:noFill/>
          </a:ln>
        </p:spPr>
      </p:pic>
      <p:pic>
        <p:nvPicPr>
          <p:cNvPr id="752" name="Google Shape;752;p71"/>
          <p:cNvPicPr preferRelativeResize="0"/>
          <p:nvPr/>
        </p:nvPicPr>
        <p:blipFill>
          <a:blip r:embed="rId4">
            <a:alphaModFix/>
          </a:blip>
          <a:stretch>
            <a:fillRect/>
          </a:stretch>
        </p:blipFill>
        <p:spPr>
          <a:xfrm>
            <a:off x="3844963" y="1117675"/>
            <a:ext cx="1454075" cy="1454075"/>
          </a:xfrm>
          <a:prstGeom prst="rect">
            <a:avLst/>
          </a:prstGeom>
          <a:noFill/>
          <a:ln>
            <a:noFill/>
          </a:ln>
        </p:spPr>
      </p:pic>
      <p:sp>
        <p:nvSpPr>
          <p:cNvPr id="753" name="Google Shape;753;p71"/>
          <p:cNvSpPr txBox="1">
            <a:spLocks noGrp="1"/>
          </p:cNvSpPr>
          <p:nvPr>
            <p:ph type="subTitle" idx="4294967295"/>
          </p:nvPr>
        </p:nvSpPr>
        <p:spPr>
          <a:xfrm>
            <a:off x="727841" y="276323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Karantina"/>
                <a:ea typeface="Karantina"/>
                <a:cs typeface="Karantina"/>
                <a:sym typeface="Karantina"/>
              </a:rPr>
              <a:t>OUTDATED DATA</a:t>
            </a:r>
            <a:endParaRPr sz="2200" b="1">
              <a:latin typeface="Karantina"/>
              <a:ea typeface="Karantina"/>
              <a:cs typeface="Karantina"/>
              <a:sym typeface="Karantina"/>
            </a:endParaRPr>
          </a:p>
        </p:txBody>
      </p:sp>
      <p:sp>
        <p:nvSpPr>
          <p:cNvPr id="754" name="Google Shape;754;p71"/>
          <p:cNvSpPr txBox="1">
            <a:spLocks noGrp="1"/>
          </p:cNvSpPr>
          <p:nvPr>
            <p:ph type="subTitle" idx="4294967295"/>
          </p:nvPr>
        </p:nvSpPr>
        <p:spPr>
          <a:xfrm>
            <a:off x="3428100" y="276323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Karantina"/>
                <a:ea typeface="Karantina"/>
                <a:cs typeface="Karantina"/>
                <a:sym typeface="Karantina"/>
              </a:rPr>
              <a:t>SELF REPORT</a:t>
            </a:r>
            <a:endParaRPr sz="2200" b="1">
              <a:latin typeface="Karantina"/>
              <a:ea typeface="Karantina"/>
              <a:cs typeface="Karantina"/>
              <a:sym typeface="Karantina"/>
            </a:endParaRPr>
          </a:p>
        </p:txBody>
      </p:sp>
      <p:sp>
        <p:nvSpPr>
          <p:cNvPr id="755" name="Google Shape;755;p71"/>
          <p:cNvSpPr txBox="1">
            <a:spLocks noGrp="1"/>
          </p:cNvSpPr>
          <p:nvPr>
            <p:ph type="subTitle" idx="1"/>
          </p:nvPr>
        </p:nvSpPr>
        <p:spPr>
          <a:xfrm>
            <a:off x="727850" y="3094785"/>
            <a:ext cx="2287800" cy="18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The data was collected in 2016, which is outdated for gaming industry, especially given the fast growing AR technologies. </a:t>
            </a:r>
            <a:endParaRPr sz="1500"/>
          </a:p>
        </p:txBody>
      </p:sp>
      <p:sp>
        <p:nvSpPr>
          <p:cNvPr id="756" name="Google Shape;756;p71"/>
          <p:cNvSpPr txBox="1">
            <a:spLocks noGrp="1"/>
          </p:cNvSpPr>
          <p:nvPr>
            <p:ph type="subTitle" idx="4294967295"/>
          </p:nvPr>
        </p:nvSpPr>
        <p:spPr>
          <a:xfrm>
            <a:off x="6128359" y="2763238"/>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Karantina"/>
                <a:ea typeface="Karantina"/>
                <a:cs typeface="Karantina"/>
                <a:sym typeface="Karantina"/>
              </a:rPr>
              <a:t>SHORT TIMELINE</a:t>
            </a:r>
            <a:endParaRPr sz="2200" b="1">
              <a:latin typeface="Karantina"/>
              <a:ea typeface="Karantina"/>
              <a:cs typeface="Karantina"/>
              <a:sym typeface="Karantina"/>
            </a:endParaRPr>
          </a:p>
        </p:txBody>
      </p:sp>
      <p:sp>
        <p:nvSpPr>
          <p:cNvPr id="757" name="Google Shape;757;p71"/>
          <p:cNvSpPr txBox="1">
            <a:spLocks noGrp="1"/>
          </p:cNvSpPr>
          <p:nvPr>
            <p:ph type="subTitle" idx="4294967295"/>
          </p:nvPr>
        </p:nvSpPr>
        <p:spPr>
          <a:xfrm>
            <a:off x="3428100" y="3094785"/>
            <a:ext cx="2287800" cy="18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Participants were asked to self-report, which could be biased due to social desirability.</a:t>
            </a:r>
            <a:endParaRPr sz="1500"/>
          </a:p>
        </p:txBody>
      </p:sp>
      <p:sp>
        <p:nvSpPr>
          <p:cNvPr id="758" name="Google Shape;758;p71"/>
          <p:cNvSpPr txBox="1">
            <a:spLocks noGrp="1"/>
          </p:cNvSpPr>
          <p:nvPr>
            <p:ph type="subTitle" idx="4294967295"/>
          </p:nvPr>
        </p:nvSpPr>
        <p:spPr>
          <a:xfrm>
            <a:off x="6128350" y="3094785"/>
            <a:ext cx="2287800" cy="18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Data was only collected within the one month period. We are not certain if it proves sustainable effect.</a:t>
            </a:r>
            <a:endParaRPr sz="1500"/>
          </a:p>
        </p:txBody>
      </p:sp>
      <p:pic>
        <p:nvPicPr>
          <p:cNvPr id="759" name="Google Shape;759;p71"/>
          <p:cNvPicPr preferRelativeResize="0"/>
          <p:nvPr/>
        </p:nvPicPr>
        <p:blipFill rotWithShape="1">
          <a:blip r:embed="rId5">
            <a:alphaModFix/>
          </a:blip>
          <a:srcRect t="17810" b="24455"/>
          <a:stretch/>
        </p:blipFill>
        <p:spPr>
          <a:xfrm>
            <a:off x="625000" y="1117675"/>
            <a:ext cx="2493507" cy="154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6"/>
          <p:cNvSpPr txBox="1">
            <a:spLocks noGrp="1"/>
          </p:cNvSpPr>
          <p:nvPr>
            <p:ph type="title" idx="9"/>
          </p:nvPr>
        </p:nvSpPr>
        <p:spPr>
          <a:xfrm>
            <a:off x="720000" y="387600"/>
            <a:ext cx="3852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03" name="Google Shape;403;p36"/>
          <p:cNvSpPr txBox="1">
            <a:spLocks noGrp="1"/>
          </p:cNvSpPr>
          <p:nvPr>
            <p:ph type="title"/>
          </p:nvPr>
        </p:nvSpPr>
        <p:spPr>
          <a:xfrm>
            <a:off x="2161380" y="1188309"/>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4" name="Google Shape;404;p36"/>
          <p:cNvSpPr txBox="1">
            <a:spLocks noGrp="1"/>
          </p:cNvSpPr>
          <p:nvPr>
            <p:ph type="subTitle" idx="1"/>
          </p:nvPr>
        </p:nvSpPr>
        <p:spPr>
          <a:xfrm>
            <a:off x="1190580" y="1791916"/>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a:t>
            </a:r>
            <a:endParaRPr/>
          </a:p>
        </p:txBody>
      </p:sp>
      <p:sp>
        <p:nvSpPr>
          <p:cNvPr id="405" name="Google Shape;405;p36"/>
          <p:cNvSpPr txBox="1">
            <a:spLocks noGrp="1"/>
          </p:cNvSpPr>
          <p:nvPr>
            <p:ph type="title" idx="3"/>
          </p:nvPr>
        </p:nvSpPr>
        <p:spPr>
          <a:xfrm>
            <a:off x="2161370" y="2481909"/>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6" name="Google Shape;406;p36"/>
          <p:cNvSpPr txBox="1">
            <a:spLocks noGrp="1"/>
          </p:cNvSpPr>
          <p:nvPr>
            <p:ph type="subTitle" idx="4"/>
          </p:nvPr>
        </p:nvSpPr>
        <p:spPr>
          <a:xfrm>
            <a:off x="1190570" y="3085516"/>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a:p>
        </p:txBody>
      </p:sp>
      <p:sp>
        <p:nvSpPr>
          <p:cNvPr id="407" name="Google Shape;407;p36"/>
          <p:cNvSpPr txBox="1">
            <a:spLocks noGrp="1"/>
          </p:cNvSpPr>
          <p:nvPr>
            <p:ph type="title" idx="6"/>
          </p:nvPr>
        </p:nvSpPr>
        <p:spPr>
          <a:xfrm>
            <a:off x="2161380" y="3775488"/>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08" name="Google Shape;408;p36"/>
          <p:cNvSpPr txBox="1">
            <a:spLocks noGrp="1"/>
          </p:cNvSpPr>
          <p:nvPr>
            <p:ph type="subTitle" idx="7"/>
          </p:nvPr>
        </p:nvSpPr>
        <p:spPr>
          <a:xfrm>
            <a:off x="1190580" y="4379095"/>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409" name="Google Shape;409;p36"/>
          <p:cNvSpPr txBox="1">
            <a:spLocks noGrp="1"/>
          </p:cNvSpPr>
          <p:nvPr>
            <p:ph type="title" idx="13"/>
          </p:nvPr>
        </p:nvSpPr>
        <p:spPr>
          <a:xfrm>
            <a:off x="6038120" y="1188288"/>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10" name="Google Shape;410;p36"/>
          <p:cNvSpPr txBox="1">
            <a:spLocks noGrp="1"/>
          </p:cNvSpPr>
          <p:nvPr>
            <p:ph type="subTitle" idx="14"/>
          </p:nvPr>
        </p:nvSpPr>
        <p:spPr>
          <a:xfrm>
            <a:off x="5067316" y="1791895"/>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411" name="Google Shape;411;p36"/>
          <p:cNvSpPr txBox="1">
            <a:spLocks noGrp="1"/>
          </p:cNvSpPr>
          <p:nvPr>
            <p:ph type="title" idx="13"/>
          </p:nvPr>
        </p:nvSpPr>
        <p:spPr>
          <a:xfrm>
            <a:off x="6038120" y="2481900"/>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12" name="Google Shape;412;p36"/>
          <p:cNvSpPr txBox="1">
            <a:spLocks noGrp="1"/>
          </p:cNvSpPr>
          <p:nvPr>
            <p:ph type="subTitle" idx="14"/>
          </p:nvPr>
        </p:nvSpPr>
        <p:spPr>
          <a:xfrm>
            <a:off x="5067316" y="3085507"/>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FINDINGS</a:t>
            </a:r>
            <a:endParaRPr/>
          </a:p>
        </p:txBody>
      </p:sp>
      <p:sp>
        <p:nvSpPr>
          <p:cNvPr id="413" name="Google Shape;413;p36"/>
          <p:cNvSpPr txBox="1">
            <a:spLocks noGrp="1"/>
          </p:cNvSpPr>
          <p:nvPr>
            <p:ph type="title" idx="13"/>
          </p:nvPr>
        </p:nvSpPr>
        <p:spPr>
          <a:xfrm>
            <a:off x="6038120" y="3775488"/>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14" name="Google Shape;414;p36"/>
          <p:cNvSpPr txBox="1">
            <a:spLocks noGrp="1"/>
          </p:cNvSpPr>
          <p:nvPr>
            <p:ph type="subTitle" idx="14"/>
          </p:nvPr>
        </p:nvSpPr>
        <p:spPr>
          <a:xfrm>
            <a:off x="4782477" y="4379100"/>
            <a:ext cx="3233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 / LIMITATIONS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2"/>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APPENDIX</a:t>
            </a:r>
            <a:endParaRPr/>
          </a:p>
        </p:txBody>
      </p:sp>
      <p:sp>
        <p:nvSpPr>
          <p:cNvPr id="765" name="Google Shape;765;p72"/>
          <p:cNvSpPr txBox="1">
            <a:spLocks noGrp="1"/>
          </p:cNvSpPr>
          <p:nvPr>
            <p:ph type="title" idx="2"/>
          </p:nvPr>
        </p:nvSpPr>
        <p:spPr>
          <a:xfrm>
            <a:off x="7102311" y="1221386"/>
            <a:ext cx="1313100" cy="95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73"/>
          <p:cNvPicPr preferRelativeResize="0"/>
          <p:nvPr/>
        </p:nvPicPr>
        <p:blipFill>
          <a:blip r:embed="rId3">
            <a:alphaModFix/>
          </a:blip>
          <a:stretch>
            <a:fillRect/>
          </a:stretch>
        </p:blipFill>
        <p:spPr>
          <a:xfrm>
            <a:off x="588600" y="592200"/>
            <a:ext cx="7966802" cy="4508551"/>
          </a:xfrm>
          <a:prstGeom prst="rect">
            <a:avLst/>
          </a:prstGeom>
          <a:noFill/>
          <a:ln>
            <a:noFill/>
          </a:ln>
        </p:spPr>
      </p:pic>
      <p:sp>
        <p:nvSpPr>
          <p:cNvPr id="771" name="Google Shape;771;p73"/>
          <p:cNvSpPr txBox="1">
            <a:spLocks noGrp="1"/>
          </p:cNvSpPr>
          <p:nvPr>
            <p:ph type="title" idx="4294967295"/>
          </p:nvPr>
        </p:nvSpPr>
        <p:spPr>
          <a:xfrm>
            <a:off x="394875" y="0"/>
            <a:ext cx="30027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Definitions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4"/>
          <p:cNvSpPr txBox="1">
            <a:spLocks noGrp="1"/>
          </p:cNvSpPr>
          <p:nvPr>
            <p:ph type="title"/>
          </p:nvPr>
        </p:nvSpPr>
        <p:spPr>
          <a:xfrm>
            <a:off x="435425" y="203925"/>
            <a:ext cx="70905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Discontinuity - Models 2 and 3 </a:t>
            </a:r>
            <a:endParaRPr/>
          </a:p>
        </p:txBody>
      </p:sp>
      <p:pic>
        <p:nvPicPr>
          <p:cNvPr id="777" name="Google Shape;777;p74"/>
          <p:cNvPicPr preferRelativeResize="0"/>
          <p:nvPr/>
        </p:nvPicPr>
        <p:blipFill>
          <a:blip r:embed="rId3">
            <a:alphaModFix/>
          </a:blip>
          <a:stretch>
            <a:fillRect/>
          </a:stretch>
        </p:blipFill>
        <p:spPr>
          <a:xfrm>
            <a:off x="541275" y="979800"/>
            <a:ext cx="7927050" cy="2050275"/>
          </a:xfrm>
          <a:prstGeom prst="rect">
            <a:avLst/>
          </a:prstGeom>
          <a:noFill/>
          <a:ln>
            <a:noFill/>
          </a:ln>
        </p:spPr>
      </p:pic>
      <p:pic>
        <p:nvPicPr>
          <p:cNvPr id="778" name="Google Shape;778;p74"/>
          <p:cNvPicPr preferRelativeResize="0"/>
          <p:nvPr/>
        </p:nvPicPr>
        <p:blipFill rotWithShape="1">
          <a:blip r:embed="rId4">
            <a:alphaModFix/>
          </a:blip>
          <a:srcRect l="1029" t="3966"/>
          <a:stretch/>
        </p:blipFill>
        <p:spPr>
          <a:xfrm>
            <a:off x="541275" y="3213749"/>
            <a:ext cx="7927050" cy="1754952"/>
          </a:xfrm>
          <a:prstGeom prst="rect">
            <a:avLst/>
          </a:prstGeom>
          <a:noFill/>
          <a:ln>
            <a:noFill/>
          </a:ln>
        </p:spPr>
      </p:pic>
      <p:sp>
        <p:nvSpPr>
          <p:cNvPr id="779" name="Google Shape;779;p74"/>
          <p:cNvSpPr txBox="1"/>
          <p:nvPr/>
        </p:nvSpPr>
        <p:spPr>
          <a:xfrm>
            <a:off x="131625" y="979800"/>
            <a:ext cx="525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chemeClr val="accent3"/>
                </a:solidFill>
                <a:latin typeface="Karantina"/>
                <a:ea typeface="Karantina"/>
                <a:cs typeface="Karantina"/>
                <a:sym typeface="Karantina"/>
              </a:rPr>
              <a:t>2</a:t>
            </a:r>
            <a:endParaRPr>
              <a:latin typeface="Catamaran"/>
              <a:ea typeface="Catamaran"/>
              <a:cs typeface="Catamaran"/>
              <a:sym typeface="Catamaran"/>
            </a:endParaRPr>
          </a:p>
        </p:txBody>
      </p:sp>
      <p:sp>
        <p:nvSpPr>
          <p:cNvPr id="780" name="Google Shape;780;p74"/>
          <p:cNvSpPr txBox="1"/>
          <p:nvPr/>
        </p:nvSpPr>
        <p:spPr>
          <a:xfrm>
            <a:off x="131625" y="3213750"/>
            <a:ext cx="525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b="1">
                <a:solidFill>
                  <a:schemeClr val="accent3"/>
                </a:solidFill>
                <a:latin typeface="Karantina"/>
                <a:ea typeface="Karantina"/>
                <a:cs typeface="Karantina"/>
                <a:sym typeface="Karantina"/>
              </a:rPr>
              <a:t>3</a:t>
            </a:r>
            <a:endParaRPr>
              <a:latin typeface="Catamaran"/>
              <a:ea typeface="Catamaran"/>
              <a:cs typeface="Catamaran"/>
              <a:sym typeface="Catamar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5"/>
          <p:cNvSpPr txBox="1">
            <a:spLocks noGrp="1"/>
          </p:cNvSpPr>
          <p:nvPr>
            <p:ph type="body" idx="1"/>
          </p:nvPr>
        </p:nvSpPr>
        <p:spPr>
          <a:xfrm>
            <a:off x="776950" y="988025"/>
            <a:ext cx="7855200" cy="1366500"/>
          </a:xfrm>
          <a:prstGeom prst="rect">
            <a:avLst/>
          </a:prstGeom>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None/>
            </a:pPr>
            <a:r>
              <a:rPr lang="en" sz="1300">
                <a:latin typeface="Calibri"/>
                <a:ea typeface="Calibri"/>
                <a:cs typeface="Calibri"/>
                <a:sym typeface="Calibri"/>
              </a:rPr>
              <a:t>Alloway, T. P. (2020). </a:t>
            </a:r>
            <a:r>
              <a:rPr lang="en" sz="1300" i="1">
                <a:latin typeface="Calibri"/>
                <a:ea typeface="Calibri"/>
                <a:cs typeface="Calibri"/>
                <a:sym typeface="Calibri"/>
              </a:rPr>
              <a:t>Feeling Down? Try Pokémon Go</a:t>
            </a:r>
            <a:r>
              <a:rPr lang="en" sz="1300">
                <a:latin typeface="Calibri"/>
                <a:ea typeface="Calibri"/>
                <a:cs typeface="Calibri"/>
                <a:sym typeface="Calibri"/>
              </a:rPr>
              <a:t>. Psychology Today.</a:t>
            </a:r>
            <a:r>
              <a:rPr lang="en" sz="1300">
                <a:uFill>
                  <a:noFill/>
                </a:uFill>
                <a:latin typeface="Calibri"/>
                <a:ea typeface="Calibri"/>
                <a:cs typeface="Calibri"/>
                <a:sym typeface="Calibri"/>
                <a:hlinkClick r:id="rId3"/>
              </a:rPr>
              <a:t> </a:t>
            </a:r>
            <a:r>
              <a:rPr lang="en" sz="1300" u="sng">
                <a:latin typeface="Calibri"/>
                <a:ea typeface="Calibri"/>
                <a:cs typeface="Calibri"/>
                <a:sym typeface="Calibri"/>
                <a:hlinkClick r:id="rId3"/>
              </a:rPr>
              <a:t>https://www.psychologytoday.com/us/blog/keep-it-in-mind/202010/feeling-down-try-pok-mon-go</a:t>
            </a:r>
            <a:endParaRPr sz="1300" u="sng">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Alloway, T. P., &amp; Carpenter, R. (2021). “Gotta Catch ‘Em All” - Can Playing Pokémon Go Influence Mood and Empathy? </a:t>
            </a:r>
            <a:r>
              <a:rPr lang="en" sz="1300" i="1">
                <a:latin typeface="Calibri"/>
                <a:ea typeface="Calibri"/>
                <a:cs typeface="Calibri"/>
                <a:sym typeface="Calibri"/>
              </a:rPr>
              <a:t>Psychology of Popular Media</a:t>
            </a:r>
            <a:r>
              <a:rPr lang="en" sz="1300">
                <a:latin typeface="Calibri"/>
                <a:ea typeface="Calibri"/>
                <a:cs typeface="Calibri"/>
                <a:sym typeface="Calibri"/>
              </a:rPr>
              <a:t>,</a:t>
            </a:r>
            <a:r>
              <a:rPr lang="en" sz="1300" i="1">
                <a:latin typeface="Calibri"/>
                <a:ea typeface="Calibri"/>
                <a:cs typeface="Calibri"/>
                <a:sym typeface="Calibri"/>
              </a:rPr>
              <a:t> 10</a:t>
            </a:r>
            <a:r>
              <a:rPr lang="en" sz="1300">
                <a:latin typeface="Calibri"/>
                <a:ea typeface="Calibri"/>
                <a:cs typeface="Calibri"/>
                <a:sym typeface="Calibri"/>
              </a:rPr>
              <a:t>(2).</a:t>
            </a:r>
            <a:endParaRPr sz="1300">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Althoff, T., White, R. W., &amp; Horvitz, E. (2016). Influence of Pokémon Go on Physical Activity: Study and Implications. </a:t>
            </a:r>
            <a:r>
              <a:rPr lang="en" sz="1300" i="1">
                <a:latin typeface="Calibri"/>
                <a:ea typeface="Calibri"/>
                <a:cs typeface="Calibri"/>
                <a:sym typeface="Calibri"/>
              </a:rPr>
              <a:t>Journal of Medical Internet Research</a:t>
            </a:r>
            <a:r>
              <a:rPr lang="en" sz="1300">
                <a:latin typeface="Calibri"/>
                <a:ea typeface="Calibri"/>
                <a:cs typeface="Calibri"/>
                <a:sym typeface="Calibri"/>
              </a:rPr>
              <a:t>,</a:t>
            </a:r>
            <a:r>
              <a:rPr lang="en" sz="1300" i="1">
                <a:latin typeface="Calibri"/>
                <a:ea typeface="Calibri"/>
                <a:cs typeface="Calibri"/>
                <a:sym typeface="Calibri"/>
              </a:rPr>
              <a:t> 18</a:t>
            </a:r>
            <a:r>
              <a:rPr lang="en" sz="1300">
                <a:latin typeface="Calibri"/>
                <a:ea typeface="Calibri"/>
                <a:cs typeface="Calibri"/>
                <a:sym typeface="Calibri"/>
              </a:rPr>
              <a:t>(12).</a:t>
            </a:r>
            <a:endParaRPr sz="1300">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Bass, D. (2021). </a:t>
            </a:r>
            <a:r>
              <a:rPr lang="en" sz="1300" i="1">
                <a:latin typeface="Calibri"/>
                <a:ea typeface="Calibri"/>
                <a:cs typeface="Calibri"/>
                <a:sym typeface="Calibri"/>
              </a:rPr>
              <a:t>Pokémon Go Creator Has a Plan to Be More Than a One-Hit Wonde</a:t>
            </a:r>
            <a:r>
              <a:rPr lang="en" sz="1300">
                <a:latin typeface="Calibri"/>
                <a:ea typeface="Calibri"/>
                <a:cs typeface="Calibri"/>
                <a:sym typeface="Calibri"/>
              </a:rPr>
              <a:t>. Bloomberg BusinessWeek.</a:t>
            </a:r>
            <a:r>
              <a:rPr lang="en" sz="1300">
                <a:uFill>
                  <a:noFill/>
                </a:uFill>
                <a:latin typeface="Calibri"/>
                <a:ea typeface="Calibri"/>
                <a:cs typeface="Calibri"/>
                <a:sym typeface="Calibri"/>
                <a:hlinkClick r:id="rId4"/>
              </a:rPr>
              <a:t> </a:t>
            </a:r>
            <a:r>
              <a:rPr lang="en" sz="1300" u="sng">
                <a:latin typeface="Calibri"/>
                <a:ea typeface="Calibri"/>
                <a:cs typeface="Calibri"/>
                <a:sym typeface="Calibri"/>
                <a:hlinkClick r:id="rId4"/>
              </a:rPr>
              <a:t>https://www.bloomberg.com/news/articles/2021-06-14/following-pokemon-go-niantic-plans-transformers-game-ar-tech-for-developers</a:t>
            </a:r>
            <a:endParaRPr sz="1300" u="sng">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Gabbiadini, A. (2018). </a:t>
            </a:r>
            <a:r>
              <a:rPr lang="en" sz="1300" i="1">
                <a:latin typeface="Calibri"/>
                <a:ea typeface="Calibri"/>
                <a:cs typeface="Calibri"/>
                <a:sym typeface="Calibri"/>
              </a:rPr>
              <a:t>Original dataset: Does Pokémon Go lead to a more physically active life style? </a:t>
            </a:r>
            <a:r>
              <a:rPr lang="en" sz="1300">
                <a:latin typeface="Calibri"/>
                <a:ea typeface="Calibri"/>
                <a:cs typeface="Calibri"/>
                <a:sym typeface="Calibri"/>
              </a:rPr>
              <a:t>.</a:t>
            </a:r>
            <a:r>
              <a:rPr lang="en" sz="1300">
                <a:uFill>
                  <a:noFill/>
                </a:uFill>
                <a:latin typeface="Calibri"/>
                <a:ea typeface="Calibri"/>
                <a:cs typeface="Calibri"/>
                <a:sym typeface="Calibri"/>
                <a:hlinkClick r:id="rId5"/>
              </a:rPr>
              <a:t> </a:t>
            </a:r>
            <a:r>
              <a:rPr lang="en" sz="1300" u="sng">
                <a:latin typeface="Calibri"/>
                <a:ea typeface="Calibri"/>
                <a:cs typeface="Calibri"/>
                <a:sym typeface="Calibri"/>
                <a:hlinkClick r:id="rId5"/>
              </a:rPr>
              <a:t>https://osf.io/xy5g6/</a:t>
            </a:r>
            <a:endParaRPr sz="1300" u="sng">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Gabbiadini, A., Sagioglou, C., &amp; Greitemeyer, T. (2018). Does Pokémon Go lead to a more physically active life style? </a:t>
            </a:r>
            <a:r>
              <a:rPr lang="en" sz="1300" i="1">
                <a:latin typeface="Calibri"/>
                <a:ea typeface="Calibri"/>
                <a:cs typeface="Calibri"/>
                <a:sym typeface="Calibri"/>
              </a:rPr>
              <a:t>Computers in Human Behavior</a:t>
            </a:r>
            <a:r>
              <a:rPr lang="en" sz="1300">
                <a:latin typeface="Calibri"/>
                <a:ea typeface="Calibri"/>
                <a:cs typeface="Calibri"/>
                <a:sym typeface="Calibri"/>
              </a:rPr>
              <a:t>(84).</a:t>
            </a:r>
            <a:endParaRPr sz="1300">
              <a:latin typeface="Calibri"/>
              <a:ea typeface="Calibri"/>
              <a:cs typeface="Calibri"/>
              <a:sym typeface="Calibri"/>
            </a:endParaRPr>
          </a:p>
          <a:p>
            <a:pPr marL="457200" lvl="0" indent="-457200" algn="l" rtl="0">
              <a:lnSpc>
                <a:spcPct val="100000"/>
              </a:lnSpc>
              <a:spcBef>
                <a:spcPts val="0"/>
              </a:spcBef>
              <a:spcAft>
                <a:spcPts val="0"/>
              </a:spcAft>
              <a:buNone/>
            </a:pPr>
            <a:r>
              <a:rPr lang="en" sz="1300">
                <a:latin typeface="Calibri"/>
                <a:ea typeface="Calibri"/>
                <a:cs typeface="Calibri"/>
                <a:sym typeface="Calibri"/>
              </a:rPr>
              <a:t>IMARC-Group. (2021). </a:t>
            </a:r>
            <a:r>
              <a:rPr lang="en" sz="1300" i="1">
                <a:latin typeface="Calibri"/>
                <a:ea typeface="Calibri"/>
                <a:cs typeface="Calibri"/>
                <a:sym typeface="Calibri"/>
              </a:rPr>
              <a:t>Augmented Reality Gaming Market: Global Industry Trends, Share, Size, Growth, Opportunity and Forecast 2021-2026</a:t>
            </a:r>
            <a:r>
              <a:rPr lang="en" sz="1300">
                <a:latin typeface="Calibri"/>
                <a:ea typeface="Calibri"/>
                <a:cs typeface="Calibri"/>
                <a:sym typeface="Calibri"/>
              </a:rPr>
              <a:t>. Research and Markets.</a:t>
            </a:r>
            <a:r>
              <a:rPr lang="en" sz="1300">
                <a:uFill>
                  <a:noFill/>
                </a:uFill>
                <a:latin typeface="Calibri"/>
                <a:ea typeface="Calibri"/>
                <a:cs typeface="Calibri"/>
                <a:sym typeface="Calibri"/>
                <a:hlinkClick r:id="rId6"/>
              </a:rPr>
              <a:t> </a:t>
            </a:r>
            <a:r>
              <a:rPr lang="en" sz="1300" u="sng">
                <a:latin typeface="Calibri"/>
                <a:ea typeface="Calibri"/>
                <a:cs typeface="Calibri"/>
                <a:sym typeface="Calibri"/>
                <a:hlinkClick r:id="rId6"/>
              </a:rPr>
              <a:t>https://www.researchandmarkets.com/reports/5263997/augmented-reality-gaming-market-global-industry?utm_source=BW&amp;utm_medium=PressRelease&amp;utm_code=rj3vdw&amp;utm_campaign=1505708+-+Global+Augmented+Reality+Gaming+Market+(2021+to+2026)+-+Industry+Trends%2c+Share%2c+Size%2c+Growth%2c+Opportunity+and+Forecasts&amp;utm_exec=jamu273prd</a:t>
            </a:r>
            <a:endParaRPr sz="1300" b="1"/>
          </a:p>
        </p:txBody>
      </p:sp>
      <p:sp>
        <p:nvSpPr>
          <p:cNvPr id="786" name="Google Shape;786;p75"/>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6"/>
          <p:cNvSpPr txBox="1">
            <a:spLocks noGrp="1"/>
          </p:cNvSpPr>
          <p:nvPr>
            <p:ph type="body" idx="1"/>
          </p:nvPr>
        </p:nvSpPr>
        <p:spPr>
          <a:xfrm>
            <a:off x="767550" y="1052850"/>
            <a:ext cx="7845600" cy="13665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300">
                <a:latin typeface="Calibri"/>
                <a:ea typeface="Calibri"/>
                <a:cs typeface="Calibri"/>
                <a:sym typeface="Calibri"/>
              </a:rPr>
              <a:t>Iqbal, M. (2021). </a:t>
            </a:r>
            <a:r>
              <a:rPr lang="en" sz="1300" i="1">
                <a:latin typeface="Calibri"/>
                <a:ea typeface="Calibri"/>
                <a:cs typeface="Calibri"/>
                <a:sym typeface="Calibri"/>
              </a:rPr>
              <a:t>Pokémon Go Revenue and Usage Statistics (2021)</a:t>
            </a:r>
            <a:r>
              <a:rPr lang="en" sz="1300">
                <a:latin typeface="Calibri"/>
                <a:ea typeface="Calibri"/>
                <a:cs typeface="Calibri"/>
                <a:sym typeface="Calibri"/>
              </a:rPr>
              <a:t>. Business of Apps.</a:t>
            </a:r>
            <a:r>
              <a:rPr lang="en" sz="1300">
                <a:uFill>
                  <a:noFill/>
                </a:uFill>
                <a:latin typeface="Calibri"/>
                <a:ea typeface="Calibri"/>
                <a:cs typeface="Calibri"/>
                <a:sym typeface="Calibri"/>
                <a:hlinkClick r:id="rId3"/>
              </a:rPr>
              <a:t> </a:t>
            </a:r>
            <a:r>
              <a:rPr lang="en" sz="1300" u="sng">
                <a:latin typeface="Calibri"/>
                <a:ea typeface="Calibri"/>
                <a:cs typeface="Calibri"/>
                <a:sym typeface="Calibri"/>
                <a:hlinkClick r:id="rId3"/>
              </a:rPr>
              <a:t>https://www.businessofapps.com/data/pokemon-go-statistics/</a:t>
            </a:r>
            <a:endParaRPr sz="1300" u="sng">
              <a:latin typeface="Calibri"/>
              <a:ea typeface="Calibri"/>
              <a:cs typeface="Calibri"/>
              <a:sym typeface="Calibri"/>
            </a:endParaRPr>
          </a:p>
          <a:p>
            <a:pPr marL="457200" lvl="0" indent="-457200" algn="l" rtl="0">
              <a:spcBef>
                <a:spcPts val="0"/>
              </a:spcBef>
              <a:spcAft>
                <a:spcPts val="0"/>
              </a:spcAft>
              <a:buNone/>
            </a:pPr>
            <a:r>
              <a:rPr lang="en" sz="1300">
                <a:latin typeface="Calibri"/>
                <a:ea typeface="Calibri"/>
                <a:cs typeface="Calibri"/>
                <a:sym typeface="Calibri"/>
              </a:rPr>
              <a:t>Langston, J. (2017). </a:t>
            </a:r>
            <a:r>
              <a:rPr lang="en" sz="1300" i="1">
                <a:latin typeface="Calibri"/>
                <a:ea typeface="Calibri"/>
                <a:cs typeface="Calibri"/>
                <a:sym typeface="Calibri"/>
              </a:rPr>
              <a:t>Parents who play ‘Pokémon GO’ with kids: ‘It wasn’t really about the Pokémon’</a:t>
            </a:r>
            <a:r>
              <a:rPr lang="en" sz="1300">
                <a:latin typeface="Calibri"/>
                <a:ea typeface="Calibri"/>
                <a:cs typeface="Calibri"/>
                <a:sym typeface="Calibri"/>
              </a:rPr>
              <a:t>. UW News.</a:t>
            </a:r>
            <a:r>
              <a:rPr lang="en" sz="1300">
                <a:uFill>
                  <a:noFill/>
                </a:uFill>
                <a:latin typeface="Calibri"/>
                <a:ea typeface="Calibri"/>
                <a:cs typeface="Calibri"/>
                <a:sym typeface="Calibri"/>
                <a:hlinkClick r:id="rId4"/>
              </a:rPr>
              <a:t> </a:t>
            </a:r>
            <a:r>
              <a:rPr lang="en" sz="1300" u="sng">
                <a:latin typeface="Calibri"/>
                <a:ea typeface="Calibri"/>
                <a:cs typeface="Calibri"/>
                <a:sym typeface="Calibri"/>
                <a:hlinkClick r:id="rId4"/>
              </a:rPr>
              <a:t>https://www.washington.edu/news/2017/03/28/parents-who-play-pokemon-go-with-kids-it-wasnt-really-about-the-pokemon/</a:t>
            </a:r>
            <a:endParaRPr sz="1300" u="sng">
              <a:latin typeface="Calibri"/>
              <a:ea typeface="Calibri"/>
              <a:cs typeface="Calibri"/>
              <a:sym typeface="Calibri"/>
            </a:endParaRPr>
          </a:p>
          <a:p>
            <a:pPr marL="457200" lvl="0" indent="-457200" algn="l" rtl="0">
              <a:spcBef>
                <a:spcPts val="0"/>
              </a:spcBef>
              <a:spcAft>
                <a:spcPts val="0"/>
              </a:spcAft>
              <a:buNone/>
            </a:pPr>
            <a:r>
              <a:rPr lang="en" sz="1300">
                <a:latin typeface="Calibri"/>
                <a:ea typeface="Calibri"/>
                <a:cs typeface="Calibri"/>
                <a:sym typeface="Calibri"/>
              </a:rPr>
              <a:t>Sonders, M. (2016). </a:t>
            </a:r>
            <a:r>
              <a:rPr lang="en" sz="1300" i="1">
                <a:latin typeface="Calibri"/>
                <a:ea typeface="Calibri"/>
                <a:cs typeface="Calibri"/>
                <a:sym typeface="Calibri"/>
              </a:rPr>
              <a:t>Pokémon GO demographics: The evolving player mix of a smash-hit game</a:t>
            </a:r>
            <a:r>
              <a:rPr lang="en" sz="1300">
                <a:latin typeface="Calibri"/>
                <a:ea typeface="Calibri"/>
                <a:cs typeface="Calibri"/>
                <a:sym typeface="Calibri"/>
              </a:rPr>
              <a:t>. SurveyMonkey Intelligence.</a:t>
            </a:r>
            <a:r>
              <a:rPr lang="en" sz="1300">
                <a:uFill>
                  <a:noFill/>
                </a:uFill>
                <a:latin typeface="Calibri"/>
                <a:ea typeface="Calibri"/>
                <a:cs typeface="Calibri"/>
                <a:sym typeface="Calibri"/>
                <a:hlinkClick r:id="rId5"/>
              </a:rPr>
              <a:t> </a:t>
            </a:r>
            <a:r>
              <a:rPr lang="en" sz="1300" u="sng">
                <a:latin typeface="Calibri"/>
                <a:ea typeface="Calibri"/>
                <a:cs typeface="Calibri"/>
                <a:sym typeface="Calibri"/>
                <a:hlinkClick r:id="rId5"/>
              </a:rPr>
              <a:t>https://medium.com/@sm_app_intel/pok%C3%A9mon-go-demographics-the-evolving-player-mix-of-a-smash-hit-game-b9099d5527b7</a:t>
            </a:r>
            <a:endParaRPr sz="1300" u="sng">
              <a:latin typeface="Calibri"/>
              <a:ea typeface="Calibri"/>
              <a:cs typeface="Calibri"/>
              <a:sym typeface="Calibri"/>
            </a:endParaRPr>
          </a:p>
          <a:p>
            <a:pPr marL="457200" lvl="0" indent="-457200" algn="l" rtl="0">
              <a:spcBef>
                <a:spcPts val="0"/>
              </a:spcBef>
              <a:spcAft>
                <a:spcPts val="0"/>
              </a:spcAft>
              <a:buNone/>
            </a:pPr>
            <a:r>
              <a:rPr lang="en" sz="1300">
                <a:latin typeface="Calibri"/>
                <a:ea typeface="Calibri"/>
                <a:cs typeface="Calibri"/>
                <a:sym typeface="Calibri"/>
              </a:rPr>
              <a:t>Srivastava, M. C. (2019). </a:t>
            </a:r>
            <a:r>
              <a:rPr lang="en" sz="1300" i="1">
                <a:latin typeface="Calibri"/>
                <a:ea typeface="Calibri"/>
                <a:cs typeface="Calibri"/>
                <a:sym typeface="Calibri"/>
              </a:rPr>
              <a:t>Pokemon GO Revenue, Statistics And All Figures Revealed</a:t>
            </a:r>
            <a:r>
              <a:rPr lang="en" sz="1300">
                <a:latin typeface="Calibri"/>
                <a:ea typeface="Calibri"/>
                <a:cs typeface="Calibri"/>
                <a:sym typeface="Calibri"/>
              </a:rPr>
              <a:t>. Mobile App Daily.</a:t>
            </a:r>
            <a:r>
              <a:rPr lang="en" sz="1300">
                <a:uFill>
                  <a:noFill/>
                </a:uFill>
                <a:latin typeface="Calibri"/>
                <a:ea typeface="Calibri"/>
                <a:cs typeface="Calibri"/>
                <a:sym typeface="Calibri"/>
                <a:hlinkClick r:id="rId6"/>
              </a:rPr>
              <a:t> </a:t>
            </a:r>
            <a:r>
              <a:rPr lang="en" sz="1300" u="sng">
                <a:latin typeface="Calibri"/>
                <a:ea typeface="Calibri"/>
                <a:cs typeface="Calibri"/>
                <a:sym typeface="Calibri"/>
                <a:hlinkClick r:id="rId6"/>
              </a:rPr>
              <a:t>https://www.mobileappdaily.com/2018/07/27/pokemon-go-revenue-statistics</a:t>
            </a:r>
            <a:endParaRPr sz="1300" u="sng">
              <a:latin typeface="Calibri"/>
              <a:ea typeface="Calibri"/>
              <a:cs typeface="Calibri"/>
              <a:sym typeface="Calibri"/>
            </a:endParaRPr>
          </a:p>
          <a:p>
            <a:pPr marL="457200" lvl="0" indent="-457200" algn="l" rtl="0">
              <a:spcBef>
                <a:spcPts val="0"/>
              </a:spcBef>
              <a:spcAft>
                <a:spcPts val="0"/>
              </a:spcAft>
              <a:buNone/>
            </a:pPr>
            <a:r>
              <a:rPr lang="en" sz="1300">
                <a:latin typeface="Calibri"/>
                <a:ea typeface="Calibri"/>
                <a:cs typeface="Calibri"/>
                <a:sym typeface="Calibri"/>
              </a:rPr>
              <a:t>Xian, Y., Xu, H., Xu, H., Liang, L., Hernandez, A. F., Wang, T. Y., &amp; Peterson, E. D. (2017). An Initial Evaluation of the Impact of Pokémon GO on Physical Activity. </a:t>
            </a:r>
            <a:r>
              <a:rPr lang="en" sz="1300" i="1">
                <a:latin typeface="Calibri"/>
                <a:ea typeface="Calibri"/>
                <a:cs typeface="Calibri"/>
                <a:sym typeface="Calibri"/>
              </a:rPr>
              <a:t>Journal of the American Heart Association</a:t>
            </a:r>
            <a:r>
              <a:rPr lang="en" sz="1300">
                <a:latin typeface="Calibri"/>
                <a:ea typeface="Calibri"/>
                <a:cs typeface="Calibri"/>
                <a:sym typeface="Calibri"/>
              </a:rPr>
              <a:t>,</a:t>
            </a:r>
            <a:r>
              <a:rPr lang="en" sz="1300" i="1">
                <a:latin typeface="Calibri"/>
                <a:ea typeface="Calibri"/>
                <a:cs typeface="Calibri"/>
                <a:sym typeface="Calibri"/>
              </a:rPr>
              <a:t> 6</a:t>
            </a:r>
            <a:r>
              <a:rPr lang="en" sz="1300">
                <a:latin typeface="Calibri"/>
                <a:ea typeface="Calibri"/>
                <a:cs typeface="Calibri"/>
                <a:sym typeface="Calibri"/>
              </a:rPr>
              <a:t>(5).</a:t>
            </a:r>
            <a:endParaRPr sz="1300">
              <a:latin typeface="Calibri"/>
              <a:ea typeface="Calibri"/>
              <a:cs typeface="Calibri"/>
              <a:sym typeface="Calibri"/>
            </a:endParaRPr>
          </a:p>
        </p:txBody>
      </p:sp>
      <p:sp>
        <p:nvSpPr>
          <p:cNvPr id="792" name="Google Shape;792;p76"/>
          <p:cNvSpPr txBox="1">
            <a:spLocks noGrp="1"/>
          </p:cNvSpPr>
          <p:nvPr>
            <p:ph type="title"/>
          </p:nvPr>
        </p:nvSpPr>
        <p:spPr>
          <a:xfrm>
            <a:off x="72000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txBox="1">
            <a:spLocks noGrp="1"/>
          </p:cNvSpPr>
          <p:nvPr>
            <p:ph type="title"/>
          </p:nvPr>
        </p:nvSpPr>
        <p:spPr>
          <a:xfrm>
            <a:off x="3485511" y="2369223"/>
            <a:ext cx="4929900" cy="10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MOTIVATION</a:t>
            </a:r>
            <a:endParaRPr/>
          </a:p>
        </p:txBody>
      </p:sp>
      <p:sp>
        <p:nvSpPr>
          <p:cNvPr id="420" name="Google Shape;420;p37"/>
          <p:cNvSpPr txBox="1">
            <a:spLocks noGrp="1"/>
          </p:cNvSpPr>
          <p:nvPr>
            <p:ph type="title" idx="2"/>
          </p:nvPr>
        </p:nvSpPr>
        <p:spPr>
          <a:xfrm>
            <a:off x="7102311" y="1221386"/>
            <a:ext cx="1313100" cy="95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subTitle" idx="4294967295"/>
          </p:nvPr>
        </p:nvSpPr>
        <p:spPr>
          <a:xfrm flipH="1">
            <a:off x="-1765994" y="2573396"/>
            <a:ext cx="18348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Steps daily</a:t>
            </a:r>
            <a:endParaRPr sz="2000"/>
          </a:p>
          <a:p>
            <a:pPr marL="0" lvl="0" indent="0" algn="ctr" rtl="0">
              <a:spcBef>
                <a:spcPts val="0"/>
              </a:spcBef>
              <a:spcAft>
                <a:spcPts val="0"/>
              </a:spcAft>
              <a:buNone/>
            </a:pPr>
            <a:r>
              <a:rPr lang="en" sz="2000"/>
              <a:t>(average)</a:t>
            </a:r>
            <a:endParaRPr sz="2000"/>
          </a:p>
        </p:txBody>
      </p:sp>
      <p:sp>
        <p:nvSpPr>
          <p:cNvPr id="426" name="Google Shape;426;p38"/>
          <p:cNvSpPr txBox="1">
            <a:spLocks noGrp="1"/>
          </p:cNvSpPr>
          <p:nvPr>
            <p:ph type="subTitle" idx="4294967295"/>
          </p:nvPr>
        </p:nvSpPr>
        <p:spPr>
          <a:xfrm flipH="1">
            <a:off x="3434906" y="3862644"/>
            <a:ext cx="2329200" cy="7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NIANTIC’s valuation was US$ 150 million in 2015, but now $4 billion </a:t>
            </a:r>
            <a:endParaRPr sz="1700"/>
          </a:p>
        </p:txBody>
      </p:sp>
      <p:sp>
        <p:nvSpPr>
          <p:cNvPr id="427" name="Google Shape;427;p38"/>
          <p:cNvSpPr txBox="1">
            <a:spLocks noGrp="1"/>
          </p:cNvSpPr>
          <p:nvPr>
            <p:ph type="subTitle" idx="4294967295"/>
          </p:nvPr>
        </p:nvSpPr>
        <p:spPr>
          <a:xfrm flipH="1">
            <a:off x="6406625" y="3863994"/>
            <a:ext cx="22848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People playing Pokémon GO in 2020</a:t>
            </a:r>
            <a:endParaRPr sz="1700"/>
          </a:p>
        </p:txBody>
      </p:sp>
      <p:sp>
        <p:nvSpPr>
          <p:cNvPr id="428" name="Google Shape;428;p38"/>
          <p:cNvSpPr txBox="1">
            <a:spLocks noGrp="1"/>
          </p:cNvSpPr>
          <p:nvPr>
            <p:ph type="subTitle" idx="4294967295"/>
          </p:nvPr>
        </p:nvSpPr>
        <p:spPr>
          <a:xfrm flipH="1">
            <a:off x="381450" y="3730950"/>
            <a:ext cx="2799900" cy="10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Expected CAGR of AR Gaming Market during 2021-2026</a:t>
            </a:r>
            <a:endParaRPr sz="1700"/>
          </a:p>
        </p:txBody>
      </p:sp>
      <p:sp>
        <p:nvSpPr>
          <p:cNvPr id="429" name="Google Shape;429;p38"/>
          <p:cNvSpPr txBox="1">
            <a:spLocks noGrp="1"/>
          </p:cNvSpPr>
          <p:nvPr>
            <p:ph type="title" idx="4294967295"/>
          </p:nvPr>
        </p:nvSpPr>
        <p:spPr>
          <a:xfrm>
            <a:off x="809324" y="3292494"/>
            <a:ext cx="17283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a:t>+34.8%</a:t>
            </a:r>
            <a:endParaRPr sz="5200"/>
          </a:p>
        </p:txBody>
      </p:sp>
      <p:sp>
        <p:nvSpPr>
          <p:cNvPr id="430" name="Google Shape;430;p38"/>
          <p:cNvSpPr txBox="1">
            <a:spLocks noGrp="1"/>
          </p:cNvSpPr>
          <p:nvPr>
            <p:ph type="title" idx="4294967295"/>
          </p:nvPr>
        </p:nvSpPr>
        <p:spPr>
          <a:xfrm>
            <a:off x="3610684" y="3212100"/>
            <a:ext cx="1999200" cy="56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a:solidFill>
                  <a:schemeClr val="accent2"/>
                </a:solidFill>
              </a:rPr>
              <a:t>4 billion</a:t>
            </a:r>
            <a:endParaRPr sz="5200" b="0">
              <a:solidFill>
                <a:schemeClr val="accent2"/>
              </a:solidFill>
            </a:endParaRPr>
          </a:p>
        </p:txBody>
      </p:sp>
      <p:sp>
        <p:nvSpPr>
          <p:cNvPr id="431" name="Google Shape;431;p38"/>
          <p:cNvSpPr txBox="1">
            <a:spLocks noGrp="1"/>
          </p:cNvSpPr>
          <p:nvPr>
            <p:ph type="title"/>
          </p:nvPr>
        </p:nvSpPr>
        <p:spPr>
          <a:xfrm>
            <a:off x="381475" y="369625"/>
            <a:ext cx="8457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Continous Growth of AR Games Market &amp; Pokémon GO</a:t>
            </a:r>
            <a:endParaRPr b="0"/>
          </a:p>
        </p:txBody>
      </p:sp>
      <p:sp>
        <p:nvSpPr>
          <p:cNvPr id="432" name="Google Shape;432;p38"/>
          <p:cNvSpPr txBox="1">
            <a:spLocks noGrp="1"/>
          </p:cNvSpPr>
          <p:nvPr>
            <p:ph type="title" idx="4294967295"/>
          </p:nvPr>
        </p:nvSpPr>
        <p:spPr>
          <a:xfrm>
            <a:off x="6430025" y="3292488"/>
            <a:ext cx="2238000" cy="40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a:t>+150 </a:t>
            </a:r>
            <a:r>
              <a:rPr lang="en" sz="5200" b="0"/>
              <a:t>million</a:t>
            </a:r>
            <a:endParaRPr sz="5200" b="0"/>
          </a:p>
        </p:txBody>
      </p:sp>
      <p:sp>
        <p:nvSpPr>
          <p:cNvPr id="433" name="Google Shape;433;p38"/>
          <p:cNvSpPr txBox="1">
            <a:spLocks noGrp="1"/>
          </p:cNvSpPr>
          <p:nvPr>
            <p:ph type="subTitle" idx="4294967295"/>
          </p:nvPr>
        </p:nvSpPr>
        <p:spPr>
          <a:xfrm flipH="1">
            <a:off x="305425" y="1003300"/>
            <a:ext cx="8533500" cy="14082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n" sz="1800"/>
              <a:t>Global AR Gaming Market reached a value of US$4.7 Billion (2020), with mobile phones AR gaming standing as the fastest growing subset of the market.</a:t>
            </a:r>
            <a:endParaRPr sz="1800"/>
          </a:p>
        </p:txBody>
      </p:sp>
      <p:sp>
        <p:nvSpPr>
          <p:cNvPr id="434" name="Google Shape;434;p38"/>
          <p:cNvSpPr txBox="1"/>
          <p:nvPr/>
        </p:nvSpPr>
        <p:spPr>
          <a:xfrm>
            <a:off x="265625" y="2181600"/>
            <a:ext cx="84258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Catamaran"/>
              <a:buChar char="●"/>
            </a:pPr>
            <a:r>
              <a:rPr lang="en" sz="1800">
                <a:solidFill>
                  <a:schemeClr val="lt1"/>
                </a:solidFill>
                <a:latin typeface="Catamaran"/>
                <a:ea typeface="Catamaran"/>
                <a:cs typeface="Catamaran"/>
                <a:sym typeface="Catamaran"/>
              </a:rPr>
              <a:t>Pokémon GO, which accounts 85% of the entire AR gaming market, reached a revenue of US$1.23 Billion (2020).</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9"/>
          <p:cNvSpPr txBox="1">
            <a:spLocks noGrp="1"/>
          </p:cNvSpPr>
          <p:nvPr>
            <p:ph type="title"/>
          </p:nvPr>
        </p:nvSpPr>
        <p:spPr>
          <a:xfrm>
            <a:off x="381475" y="217225"/>
            <a:ext cx="8457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will be interested in our project and findings?</a:t>
            </a:r>
            <a:r>
              <a:rPr lang="en" b="0"/>
              <a:t> </a:t>
            </a:r>
            <a:endParaRPr b="0"/>
          </a:p>
        </p:txBody>
      </p:sp>
      <p:sp>
        <p:nvSpPr>
          <p:cNvPr id="440" name="Google Shape;440;p39"/>
          <p:cNvSpPr txBox="1">
            <a:spLocks noGrp="1"/>
          </p:cNvSpPr>
          <p:nvPr>
            <p:ph type="subTitle" idx="4294967295"/>
          </p:nvPr>
        </p:nvSpPr>
        <p:spPr>
          <a:xfrm flipH="1">
            <a:off x="160325" y="2838100"/>
            <a:ext cx="4523400" cy="1605600"/>
          </a:xfrm>
          <a:prstGeom prst="rect">
            <a:avLst/>
          </a:prstGeom>
        </p:spPr>
        <p:txBody>
          <a:bodyPr spcFirstLastPara="1" wrap="square" lIns="91425" tIns="91425" rIns="91425" bIns="91425" anchor="ctr" anchorCtr="0">
            <a:noAutofit/>
          </a:bodyPr>
          <a:lstStyle/>
          <a:p>
            <a:pPr marL="457200" lvl="0" indent="-336550" algn="l" rtl="0">
              <a:lnSpc>
                <a:spcPct val="115000"/>
              </a:lnSpc>
              <a:spcBef>
                <a:spcPts val="0"/>
              </a:spcBef>
              <a:spcAft>
                <a:spcPts val="0"/>
              </a:spcAft>
              <a:buSzPts val="1700"/>
              <a:buChar char="●"/>
            </a:pPr>
            <a:r>
              <a:rPr lang="en" sz="1700"/>
              <a:t>Improvement in the app’s general perception &amp; Increase in overall demand</a:t>
            </a:r>
            <a:endParaRPr sz="1700"/>
          </a:p>
          <a:p>
            <a:pPr marL="457200" lvl="0" indent="-336550" algn="l" rtl="0">
              <a:lnSpc>
                <a:spcPct val="115000"/>
              </a:lnSpc>
              <a:spcBef>
                <a:spcPts val="0"/>
              </a:spcBef>
              <a:spcAft>
                <a:spcPts val="0"/>
              </a:spcAft>
              <a:buSzPts val="1700"/>
              <a:buChar char="●"/>
            </a:pPr>
            <a:r>
              <a:rPr lang="en" sz="1700"/>
              <a:t>“Inhibit of Health” as the new strength point of the company’s overall strategy</a:t>
            </a:r>
            <a:endParaRPr sz="1700"/>
          </a:p>
          <a:p>
            <a:pPr marL="457200" lvl="0" indent="-336550" algn="l" rtl="0">
              <a:lnSpc>
                <a:spcPct val="115000"/>
              </a:lnSpc>
              <a:spcBef>
                <a:spcPts val="0"/>
              </a:spcBef>
              <a:spcAft>
                <a:spcPts val="0"/>
              </a:spcAft>
              <a:buSzPts val="1700"/>
              <a:buChar char="●"/>
            </a:pPr>
            <a:r>
              <a:rPr lang="en" sz="1700"/>
              <a:t>Possible strategic partnership with outdoor activity wearable corporations</a:t>
            </a:r>
            <a:endParaRPr sz="1700"/>
          </a:p>
        </p:txBody>
      </p:sp>
      <p:pic>
        <p:nvPicPr>
          <p:cNvPr id="441" name="Google Shape;441;p39"/>
          <p:cNvPicPr preferRelativeResize="0"/>
          <p:nvPr/>
        </p:nvPicPr>
        <p:blipFill>
          <a:blip r:embed="rId3">
            <a:alphaModFix/>
          </a:blip>
          <a:stretch>
            <a:fillRect/>
          </a:stretch>
        </p:blipFill>
        <p:spPr>
          <a:xfrm rot="-448536">
            <a:off x="1481683" y="1109818"/>
            <a:ext cx="1581759" cy="1021590"/>
          </a:xfrm>
          <a:prstGeom prst="rect">
            <a:avLst/>
          </a:prstGeom>
          <a:noFill/>
          <a:ln>
            <a:noFill/>
          </a:ln>
        </p:spPr>
      </p:pic>
      <p:sp>
        <p:nvSpPr>
          <p:cNvPr id="442" name="Google Shape;442;p39"/>
          <p:cNvSpPr txBox="1">
            <a:spLocks noGrp="1"/>
          </p:cNvSpPr>
          <p:nvPr>
            <p:ph type="title"/>
          </p:nvPr>
        </p:nvSpPr>
        <p:spPr>
          <a:xfrm>
            <a:off x="373025" y="2227250"/>
            <a:ext cx="4098000" cy="4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NIANTIC</a:t>
            </a:r>
            <a:r>
              <a:rPr lang="en" sz="2600" b="0"/>
              <a:t> (Developer of Pokémon GO)</a:t>
            </a:r>
            <a:endParaRPr sz="2600" b="0"/>
          </a:p>
        </p:txBody>
      </p:sp>
      <p:sp>
        <p:nvSpPr>
          <p:cNvPr id="443" name="Google Shape;443;p39"/>
          <p:cNvSpPr txBox="1"/>
          <p:nvPr/>
        </p:nvSpPr>
        <p:spPr>
          <a:xfrm rot="510">
            <a:off x="5160472" y="2246926"/>
            <a:ext cx="4041300" cy="50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accent3"/>
                </a:solidFill>
                <a:latin typeface="Karantina"/>
                <a:ea typeface="Karantina"/>
                <a:cs typeface="Karantina"/>
                <a:sym typeface="Karantina"/>
              </a:rPr>
              <a:t>Entire AR Game Market</a:t>
            </a:r>
            <a:endParaRPr sz="2600" b="1">
              <a:solidFill>
                <a:schemeClr val="accent3"/>
              </a:solidFill>
              <a:latin typeface="Karantina"/>
              <a:ea typeface="Karantina"/>
              <a:cs typeface="Karantina"/>
              <a:sym typeface="Karantina"/>
            </a:endParaRPr>
          </a:p>
        </p:txBody>
      </p:sp>
      <p:sp>
        <p:nvSpPr>
          <p:cNvPr id="444" name="Google Shape;444;p39"/>
          <p:cNvSpPr/>
          <p:nvPr/>
        </p:nvSpPr>
        <p:spPr>
          <a:xfrm>
            <a:off x="3761800" y="1222975"/>
            <a:ext cx="1906500" cy="795300"/>
          </a:xfrm>
          <a:prstGeom prst="notchedRightArrow">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txBox="1"/>
          <p:nvPr/>
        </p:nvSpPr>
        <p:spPr>
          <a:xfrm rot="-7032">
            <a:off x="3761801" y="1420535"/>
            <a:ext cx="1906504"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chemeClr val="accent5"/>
                </a:solidFill>
                <a:latin typeface="Catamaran"/>
                <a:ea typeface="Catamaran"/>
                <a:cs typeface="Catamaran"/>
                <a:sym typeface="Catamaran"/>
              </a:rPr>
              <a:t>Accounts for 85%</a:t>
            </a:r>
            <a:endParaRPr sz="1100" b="1">
              <a:solidFill>
                <a:schemeClr val="accent5"/>
              </a:solidFill>
            </a:endParaRPr>
          </a:p>
        </p:txBody>
      </p:sp>
      <p:pic>
        <p:nvPicPr>
          <p:cNvPr id="446" name="Google Shape;446;p39"/>
          <p:cNvPicPr preferRelativeResize="0"/>
          <p:nvPr/>
        </p:nvPicPr>
        <p:blipFill>
          <a:blip r:embed="rId4">
            <a:alphaModFix/>
          </a:blip>
          <a:stretch>
            <a:fillRect/>
          </a:stretch>
        </p:blipFill>
        <p:spPr>
          <a:xfrm>
            <a:off x="6508715" y="1016653"/>
            <a:ext cx="1218676" cy="1218700"/>
          </a:xfrm>
          <a:prstGeom prst="rect">
            <a:avLst/>
          </a:prstGeom>
          <a:noFill/>
          <a:ln>
            <a:noFill/>
          </a:ln>
        </p:spPr>
      </p:pic>
      <p:sp>
        <p:nvSpPr>
          <p:cNvPr id="447" name="Google Shape;447;p39"/>
          <p:cNvSpPr txBox="1"/>
          <p:nvPr/>
        </p:nvSpPr>
        <p:spPr>
          <a:xfrm>
            <a:off x="4977850" y="2763669"/>
            <a:ext cx="3909000" cy="13491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lt1"/>
              </a:buClr>
              <a:buSzPts val="1700"/>
              <a:buFont typeface="Catamaran"/>
              <a:buChar char="●"/>
            </a:pPr>
            <a:r>
              <a:rPr lang="en" sz="1700">
                <a:solidFill>
                  <a:schemeClr val="lt1"/>
                </a:solidFill>
                <a:latin typeface="Catamaran"/>
                <a:ea typeface="Catamaran"/>
                <a:cs typeface="Catamaran"/>
                <a:sym typeface="Catamaran"/>
              </a:rPr>
              <a:t>Positive result related to Pokémon GO will influence the overall perception and demand towards the AR industry in a desirable way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0"/>
          <p:cNvSpPr/>
          <p:nvPr/>
        </p:nvSpPr>
        <p:spPr>
          <a:xfrm>
            <a:off x="3658144" y="1226078"/>
            <a:ext cx="1982100" cy="723600"/>
          </a:xfrm>
          <a:prstGeom prst="leftRightArrow">
            <a:avLst>
              <a:gd name="adj1" fmla="val 50000"/>
              <a:gd name="adj2" fmla="val 5000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txBox="1">
            <a:spLocks noGrp="1"/>
          </p:cNvSpPr>
          <p:nvPr>
            <p:ph type="title"/>
          </p:nvPr>
        </p:nvSpPr>
        <p:spPr>
          <a:xfrm>
            <a:off x="381475" y="217225"/>
            <a:ext cx="8457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will be interested in our project and findings?</a:t>
            </a:r>
            <a:r>
              <a:rPr lang="en" b="0"/>
              <a:t> </a:t>
            </a:r>
            <a:endParaRPr b="0"/>
          </a:p>
        </p:txBody>
      </p:sp>
      <p:sp>
        <p:nvSpPr>
          <p:cNvPr id="454" name="Google Shape;454;p40"/>
          <p:cNvSpPr txBox="1"/>
          <p:nvPr/>
        </p:nvSpPr>
        <p:spPr>
          <a:xfrm rot="-7032">
            <a:off x="3714039" y="1401485"/>
            <a:ext cx="1906504"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100" b="1"/>
          </a:p>
        </p:txBody>
      </p:sp>
      <p:sp>
        <p:nvSpPr>
          <p:cNvPr id="455" name="Google Shape;455;p40"/>
          <p:cNvSpPr txBox="1"/>
          <p:nvPr/>
        </p:nvSpPr>
        <p:spPr>
          <a:xfrm rot="-7032">
            <a:off x="3752364" y="1378385"/>
            <a:ext cx="1906504"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solidFill>
                  <a:schemeClr val="accent5"/>
                </a:solidFill>
                <a:latin typeface="Catamaran"/>
                <a:ea typeface="Catamaran"/>
                <a:cs typeface="Catamaran"/>
                <a:sym typeface="Catamaran"/>
              </a:rPr>
              <a:t>Strategic Alliance</a:t>
            </a:r>
            <a:endParaRPr sz="1100" b="1">
              <a:solidFill>
                <a:schemeClr val="accent5"/>
              </a:solidFill>
            </a:endParaRPr>
          </a:p>
        </p:txBody>
      </p:sp>
      <p:sp>
        <p:nvSpPr>
          <p:cNvPr id="456" name="Google Shape;456;p40"/>
          <p:cNvSpPr txBox="1">
            <a:spLocks noGrp="1"/>
          </p:cNvSpPr>
          <p:nvPr>
            <p:ph type="title" idx="4294967295"/>
          </p:nvPr>
        </p:nvSpPr>
        <p:spPr>
          <a:xfrm>
            <a:off x="5620550" y="2186000"/>
            <a:ext cx="3218400" cy="5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Outdoor Wearable Industry</a:t>
            </a:r>
            <a:endParaRPr sz="2600" b="0"/>
          </a:p>
        </p:txBody>
      </p:sp>
      <p:sp>
        <p:nvSpPr>
          <p:cNvPr id="457" name="Google Shape;457;p40"/>
          <p:cNvSpPr txBox="1">
            <a:spLocks noGrp="1"/>
          </p:cNvSpPr>
          <p:nvPr>
            <p:ph type="subTitle" idx="4294967295"/>
          </p:nvPr>
        </p:nvSpPr>
        <p:spPr>
          <a:xfrm flipH="1">
            <a:off x="4991025" y="2905875"/>
            <a:ext cx="4314900" cy="1176000"/>
          </a:xfrm>
          <a:prstGeom prst="rect">
            <a:avLst/>
          </a:prstGeom>
        </p:spPr>
        <p:txBody>
          <a:bodyPr spcFirstLastPara="1" wrap="square" lIns="91425" tIns="91425" rIns="91425" bIns="91425" anchor="ctr" anchorCtr="0">
            <a:noAutofit/>
          </a:bodyPr>
          <a:lstStyle/>
          <a:p>
            <a:pPr marL="457200" lvl="0" indent="-336550" algn="l" rtl="0">
              <a:lnSpc>
                <a:spcPct val="115000"/>
              </a:lnSpc>
              <a:spcBef>
                <a:spcPts val="0"/>
              </a:spcBef>
              <a:spcAft>
                <a:spcPts val="0"/>
              </a:spcAft>
              <a:buSzPts val="1700"/>
              <a:buChar char="●"/>
            </a:pPr>
            <a:r>
              <a:rPr lang="en" sz="1700"/>
              <a:t>US$ 25.19 Billion Market Size (2020)</a:t>
            </a:r>
            <a:endParaRPr sz="1700"/>
          </a:p>
          <a:p>
            <a:pPr marL="457200" lvl="0" indent="-336550" algn="l" rtl="0">
              <a:lnSpc>
                <a:spcPct val="115000"/>
              </a:lnSpc>
              <a:spcBef>
                <a:spcPts val="0"/>
              </a:spcBef>
              <a:spcAft>
                <a:spcPts val="0"/>
              </a:spcAft>
              <a:buSzPts val="1700"/>
              <a:buChar char="●"/>
            </a:pPr>
            <a:r>
              <a:rPr lang="en" sz="1700"/>
              <a:t>Wrist-wear product segment (highly applicable to Pokemon GO) accounting for more than 45% revenue share</a:t>
            </a:r>
            <a:endParaRPr sz="1700"/>
          </a:p>
        </p:txBody>
      </p:sp>
      <p:sp>
        <p:nvSpPr>
          <p:cNvPr id="458" name="Google Shape;458;p40"/>
          <p:cNvSpPr txBox="1">
            <a:spLocks noGrp="1"/>
          </p:cNvSpPr>
          <p:nvPr>
            <p:ph type="title"/>
          </p:nvPr>
        </p:nvSpPr>
        <p:spPr>
          <a:xfrm>
            <a:off x="373025" y="2227250"/>
            <a:ext cx="4098000" cy="4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NIANTIC </a:t>
            </a:r>
            <a:r>
              <a:rPr lang="en" sz="2600" b="0"/>
              <a:t>(Developer of Pokémon GO)</a:t>
            </a:r>
            <a:endParaRPr sz="2600" b="0"/>
          </a:p>
        </p:txBody>
      </p:sp>
      <p:pic>
        <p:nvPicPr>
          <p:cNvPr id="459" name="Google Shape;459;p40"/>
          <p:cNvPicPr preferRelativeResize="0"/>
          <p:nvPr/>
        </p:nvPicPr>
        <p:blipFill>
          <a:blip r:embed="rId3">
            <a:alphaModFix/>
          </a:blip>
          <a:stretch>
            <a:fillRect/>
          </a:stretch>
        </p:blipFill>
        <p:spPr>
          <a:xfrm>
            <a:off x="6560475" y="1061625"/>
            <a:ext cx="1124376" cy="1124376"/>
          </a:xfrm>
          <a:prstGeom prst="rect">
            <a:avLst/>
          </a:prstGeom>
          <a:noFill/>
          <a:ln>
            <a:noFill/>
          </a:ln>
        </p:spPr>
      </p:pic>
      <p:sp>
        <p:nvSpPr>
          <p:cNvPr id="460" name="Google Shape;460;p40"/>
          <p:cNvSpPr txBox="1">
            <a:spLocks noGrp="1"/>
          </p:cNvSpPr>
          <p:nvPr>
            <p:ph type="subTitle" idx="4294967295"/>
          </p:nvPr>
        </p:nvSpPr>
        <p:spPr>
          <a:xfrm flipH="1">
            <a:off x="160325" y="2838100"/>
            <a:ext cx="4523400" cy="1605600"/>
          </a:xfrm>
          <a:prstGeom prst="rect">
            <a:avLst/>
          </a:prstGeom>
        </p:spPr>
        <p:txBody>
          <a:bodyPr spcFirstLastPara="1" wrap="square" lIns="91425" tIns="91425" rIns="91425" bIns="91425" anchor="ctr" anchorCtr="0">
            <a:noAutofit/>
          </a:bodyPr>
          <a:lstStyle/>
          <a:p>
            <a:pPr marL="457200" lvl="0" indent="-336550" algn="l" rtl="0">
              <a:lnSpc>
                <a:spcPct val="115000"/>
              </a:lnSpc>
              <a:spcBef>
                <a:spcPts val="0"/>
              </a:spcBef>
              <a:spcAft>
                <a:spcPts val="0"/>
              </a:spcAft>
              <a:buSzPts val="1700"/>
              <a:buChar char="●"/>
            </a:pPr>
            <a:r>
              <a:rPr lang="en" sz="1700"/>
              <a:t>Improvement in the app’s general perception &amp; Increase in overall demand</a:t>
            </a:r>
            <a:endParaRPr sz="1700"/>
          </a:p>
          <a:p>
            <a:pPr marL="457200" lvl="0" indent="-336550" algn="l" rtl="0">
              <a:lnSpc>
                <a:spcPct val="115000"/>
              </a:lnSpc>
              <a:spcBef>
                <a:spcPts val="0"/>
              </a:spcBef>
              <a:spcAft>
                <a:spcPts val="0"/>
              </a:spcAft>
              <a:buSzPts val="1700"/>
              <a:buChar char="●"/>
            </a:pPr>
            <a:r>
              <a:rPr lang="en" sz="1700"/>
              <a:t>“Inhibit of Health” as the new strength point of the company’s overall strategy</a:t>
            </a:r>
            <a:endParaRPr sz="1700"/>
          </a:p>
          <a:p>
            <a:pPr marL="457200" lvl="0" indent="-336550" algn="l" rtl="0">
              <a:lnSpc>
                <a:spcPct val="115000"/>
              </a:lnSpc>
              <a:spcBef>
                <a:spcPts val="0"/>
              </a:spcBef>
              <a:spcAft>
                <a:spcPts val="0"/>
              </a:spcAft>
              <a:buSzPts val="1700"/>
              <a:buChar char="●"/>
            </a:pPr>
            <a:r>
              <a:rPr lang="en" sz="1700"/>
              <a:t>Possible strategic partnership with outdoor activity wearable corporations</a:t>
            </a:r>
            <a:endParaRPr sz="1700"/>
          </a:p>
        </p:txBody>
      </p:sp>
      <p:pic>
        <p:nvPicPr>
          <p:cNvPr id="461" name="Google Shape;461;p40"/>
          <p:cNvPicPr preferRelativeResize="0"/>
          <p:nvPr/>
        </p:nvPicPr>
        <p:blipFill>
          <a:blip r:embed="rId4">
            <a:alphaModFix/>
          </a:blip>
          <a:stretch>
            <a:fillRect/>
          </a:stretch>
        </p:blipFill>
        <p:spPr>
          <a:xfrm rot="-448536">
            <a:off x="1481683" y="1109818"/>
            <a:ext cx="1581759" cy="10215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1"/>
          <p:cNvSpPr txBox="1">
            <a:spLocks noGrp="1"/>
          </p:cNvSpPr>
          <p:nvPr>
            <p:ph type="title"/>
          </p:nvPr>
        </p:nvSpPr>
        <p:spPr>
          <a:xfrm>
            <a:off x="381475" y="217225"/>
            <a:ext cx="84576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Want To Know?</a:t>
            </a:r>
            <a:endParaRPr b="0"/>
          </a:p>
        </p:txBody>
      </p:sp>
      <p:sp>
        <p:nvSpPr>
          <p:cNvPr id="467" name="Google Shape;467;p41"/>
          <p:cNvSpPr txBox="1">
            <a:spLocks noGrp="1"/>
          </p:cNvSpPr>
          <p:nvPr>
            <p:ph type="title"/>
          </p:nvPr>
        </p:nvSpPr>
        <p:spPr>
          <a:xfrm>
            <a:off x="578750" y="3073525"/>
            <a:ext cx="2889000" cy="10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tamaran"/>
                <a:ea typeface="Catamaran"/>
                <a:cs typeface="Catamaran"/>
                <a:sym typeface="Catamaran"/>
              </a:rPr>
              <a:t>Does playing Pokémon GO</a:t>
            </a:r>
            <a:endParaRPr sz="1800">
              <a:latin typeface="Catamaran"/>
              <a:ea typeface="Catamaran"/>
              <a:cs typeface="Catamaran"/>
              <a:sym typeface="Catamaran"/>
            </a:endParaRPr>
          </a:p>
          <a:p>
            <a:pPr marL="0" lvl="0" indent="0" algn="ctr" rtl="0">
              <a:spcBef>
                <a:spcPts val="0"/>
              </a:spcBef>
              <a:spcAft>
                <a:spcPts val="0"/>
              </a:spcAft>
              <a:buNone/>
            </a:pPr>
            <a:r>
              <a:rPr lang="en" sz="1800">
                <a:latin typeface="Catamaran"/>
                <a:ea typeface="Catamaran"/>
                <a:cs typeface="Catamaran"/>
                <a:sym typeface="Catamaran"/>
              </a:rPr>
              <a:t>have a positive influence on user’s physical health?</a:t>
            </a:r>
            <a:endParaRPr sz="1800">
              <a:latin typeface="Catamaran"/>
              <a:ea typeface="Catamaran"/>
              <a:cs typeface="Catamaran"/>
              <a:sym typeface="Catamaran"/>
            </a:endParaRPr>
          </a:p>
        </p:txBody>
      </p:sp>
      <p:sp>
        <p:nvSpPr>
          <p:cNvPr id="468" name="Google Shape;468;p41"/>
          <p:cNvSpPr txBox="1"/>
          <p:nvPr/>
        </p:nvSpPr>
        <p:spPr>
          <a:xfrm>
            <a:off x="5757975" y="17878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sp>
        <p:nvSpPr>
          <p:cNvPr id="469" name="Google Shape;469;p41"/>
          <p:cNvSpPr/>
          <p:nvPr/>
        </p:nvSpPr>
        <p:spPr>
          <a:xfrm>
            <a:off x="3954361" y="1497463"/>
            <a:ext cx="1052400" cy="981000"/>
          </a:xfrm>
          <a:prstGeom prst="striped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txBox="1"/>
          <p:nvPr/>
        </p:nvSpPr>
        <p:spPr>
          <a:xfrm>
            <a:off x="5006750" y="3073525"/>
            <a:ext cx="38415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accent3"/>
                </a:solidFill>
                <a:latin typeface="Catamaran"/>
                <a:ea typeface="Catamaran"/>
                <a:cs typeface="Catamaran"/>
                <a:sym typeface="Catamaran"/>
              </a:rPr>
              <a:t>Can AR Games become </a:t>
            </a:r>
            <a:endParaRPr sz="1900" b="1">
              <a:solidFill>
                <a:schemeClr val="accent3"/>
              </a:solidFill>
              <a:latin typeface="Catamaran"/>
              <a:ea typeface="Catamaran"/>
              <a:cs typeface="Catamaran"/>
              <a:sym typeface="Catamaran"/>
            </a:endParaRPr>
          </a:p>
          <a:p>
            <a:pPr marL="0" lvl="0" indent="0" algn="ctr" rtl="0">
              <a:spcBef>
                <a:spcPts val="0"/>
              </a:spcBef>
              <a:spcAft>
                <a:spcPts val="0"/>
              </a:spcAft>
              <a:buNone/>
            </a:pPr>
            <a:r>
              <a:rPr lang="en" sz="1900" b="1">
                <a:solidFill>
                  <a:schemeClr val="accent3"/>
                </a:solidFill>
                <a:latin typeface="Catamaran"/>
                <a:ea typeface="Catamaran"/>
                <a:cs typeface="Catamaran"/>
                <a:sym typeface="Catamaran"/>
              </a:rPr>
              <a:t>an Inhibitor of physical activity?</a:t>
            </a:r>
            <a:endParaRPr sz="1900" b="1">
              <a:solidFill>
                <a:schemeClr val="accent3"/>
              </a:solidFill>
              <a:latin typeface="Catamaran"/>
              <a:ea typeface="Catamaran"/>
              <a:cs typeface="Catamaran"/>
              <a:sym typeface="Catamaran"/>
            </a:endParaRPr>
          </a:p>
        </p:txBody>
      </p:sp>
      <p:pic>
        <p:nvPicPr>
          <p:cNvPr id="471" name="Google Shape;471;p41"/>
          <p:cNvPicPr preferRelativeResize="0"/>
          <p:nvPr/>
        </p:nvPicPr>
        <p:blipFill>
          <a:blip r:embed="rId3">
            <a:alphaModFix/>
          </a:blip>
          <a:stretch>
            <a:fillRect/>
          </a:stretch>
        </p:blipFill>
        <p:spPr>
          <a:xfrm>
            <a:off x="682475" y="1171567"/>
            <a:ext cx="2735901" cy="1539825"/>
          </a:xfrm>
          <a:prstGeom prst="rect">
            <a:avLst/>
          </a:prstGeom>
          <a:noFill/>
          <a:ln>
            <a:noFill/>
          </a:ln>
        </p:spPr>
      </p:pic>
      <p:pic>
        <p:nvPicPr>
          <p:cNvPr id="472" name="Google Shape;472;p41"/>
          <p:cNvPicPr preferRelativeResize="0"/>
          <p:nvPr/>
        </p:nvPicPr>
        <p:blipFill>
          <a:blip r:embed="rId4">
            <a:alphaModFix/>
          </a:blip>
          <a:stretch>
            <a:fillRect/>
          </a:stretch>
        </p:blipFill>
        <p:spPr>
          <a:xfrm>
            <a:off x="5665850" y="1150800"/>
            <a:ext cx="2409475" cy="1560575"/>
          </a:xfrm>
          <a:prstGeom prst="rect">
            <a:avLst/>
          </a:prstGeom>
          <a:noFill/>
          <a:ln>
            <a:noFill/>
          </a:ln>
        </p:spPr>
      </p:pic>
    </p:spTree>
  </p:cSld>
  <p:clrMapOvr>
    <a:masterClrMapping/>
  </p:clrMapOvr>
</p:sld>
</file>

<file path=ppt/theme/theme1.xml><?xml version="1.0" encoding="utf-8"?>
<a:theme xmlns:a="http://schemas.openxmlformats.org/drawingml/2006/main" name="Legends Of The League by Slidesgo">
  <a:themeElements>
    <a:clrScheme name="Simple Light">
      <a:dk1>
        <a:srgbClr val="0E1426"/>
      </a:dk1>
      <a:lt1>
        <a:srgbClr val="FFFFFF"/>
      </a:lt1>
      <a:dk2>
        <a:srgbClr val="345BA0"/>
      </a:dk2>
      <a:lt2>
        <a:srgbClr val="1E4383"/>
      </a:lt2>
      <a:accent1>
        <a:srgbClr val="009ADA"/>
      </a:accent1>
      <a:accent2>
        <a:srgbClr val="76C1FF"/>
      </a:accent2>
      <a:accent3>
        <a:srgbClr val="FFC964"/>
      </a:accent3>
      <a:accent4>
        <a:srgbClr val="151C31"/>
      </a:accent4>
      <a:accent5>
        <a:srgbClr val="EBA82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4352</Words>
  <Application>Microsoft Macintosh PowerPoint</Application>
  <PresentationFormat>On-screen Show (16:9)</PresentationFormat>
  <Paragraphs>389</Paragraphs>
  <Slides>44</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Fredoka One</vt:lpstr>
      <vt:lpstr>Palanquin Dark</vt:lpstr>
      <vt:lpstr>Catamaran</vt:lpstr>
      <vt:lpstr>Calibri</vt:lpstr>
      <vt:lpstr>Arial</vt:lpstr>
      <vt:lpstr>Roboto Condensed Light</vt:lpstr>
      <vt:lpstr>Karantina</vt:lpstr>
      <vt:lpstr>Roboto</vt:lpstr>
      <vt:lpstr>Legends Of The League by Slidesgo</vt:lpstr>
      <vt:lpstr>A Game Changer for the Physical Inactivity Crisis?</vt:lpstr>
      <vt:lpstr>OUR TEAM</vt:lpstr>
      <vt:lpstr>PowerPoint Presentation</vt:lpstr>
      <vt:lpstr>TABLE OF CONTENTS</vt:lpstr>
      <vt:lpstr>MOTIVATION</vt:lpstr>
      <vt:lpstr>+34.8%</vt:lpstr>
      <vt:lpstr>Who will be interested in our project and findings? </vt:lpstr>
      <vt:lpstr>Who will be interested in our project and findings? </vt:lpstr>
      <vt:lpstr>What Do We Want To Know?</vt:lpstr>
      <vt:lpstr>LITERATURE REVIEW</vt:lpstr>
      <vt:lpstr>+1473</vt:lpstr>
      <vt:lpstr>Duke Clinical Research Institute Study (Xian et al., 2017)</vt:lpstr>
      <vt:lpstr>Lifestyle Effects Study (Gabbiadini et al., 2018)</vt:lpstr>
      <vt:lpstr>Comparisons with Previous Literature </vt:lpstr>
      <vt:lpstr>METHODOLOGY</vt:lpstr>
      <vt:lpstr>Linear Regression ( Pi over AUi and OPi )</vt:lpstr>
      <vt:lpstr>Linear Regression ( Pi over AUi and OPi )</vt:lpstr>
      <vt:lpstr>Linear Regression ( Pi  over interaction of AUi x SSi and OPi ) </vt:lpstr>
      <vt:lpstr>Linear Regression ( Pi   over interaction of AUi x SSi and OPi )</vt:lpstr>
      <vt:lpstr>Linear Regression ( Pi over interaction of AUi x OPi , SSi and Genderi ]</vt:lpstr>
      <vt:lpstr>Linear Regression ( Pi over interaction of AUi x OPi , SSi and Genderi ] </vt:lpstr>
      <vt:lpstr>T-Test</vt:lpstr>
      <vt:lpstr>Regression Discontinuity</vt:lpstr>
      <vt:lpstr>Regression Discontinuity</vt:lpstr>
      <vt:lpstr>Regression Discontinuity</vt:lpstr>
      <vt:lpstr>Diff in Diff</vt:lpstr>
      <vt:lpstr>DATA</vt:lpstr>
      <vt:lpstr>DATA SUMMARY</vt:lpstr>
      <vt:lpstr>EDA</vt:lpstr>
      <vt:lpstr>Correlation Plot</vt:lpstr>
      <vt:lpstr>Regression Discontinuity</vt:lpstr>
      <vt:lpstr>FINDINGS</vt:lpstr>
      <vt:lpstr>Linear Regression ( Pi over interaction of AUi x OPi , SSi and Genderi ] </vt:lpstr>
      <vt:lpstr>OUR FINDINGS (REGRESSION)</vt:lpstr>
      <vt:lpstr>OUR FINDINGS (RD)</vt:lpstr>
      <vt:lpstr>CONCLUSIONS / LIMITATIONS</vt:lpstr>
      <vt:lpstr>Pokemon GO: Inhibitor of Physical Activity </vt:lpstr>
      <vt:lpstr>Deployment with our project result</vt:lpstr>
      <vt:lpstr>LIMITATIONS</vt:lpstr>
      <vt:lpstr>APPENDIX</vt:lpstr>
      <vt:lpstr>Variable Definitions</vt:lpstr>
      <vt:lpstr>Regression Discontinuity - Models 2 and 3 </vt:lpstr>
      <vt:lpstr>Reference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Game Changer for the Physical Inactivity Crisis?</dc:title>
  <cp:lastModifiedBy>Areeba Farooq</cp:lastModifiedBy>
  <cp:revision>1</cp:revision>
  <dcterms:modified xsi:type="dcterms:W3CDTF">2021-10-11T19:24:37Z</dcterms:modified>
</cp:coreProperties>
</file>